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61" r:id="rId2"/>
  </p:sldMasterIdLst>
  <p:notesMasterIdLst>
    <p:notesMasterId r:id="rId29"/>
  </p:notesMasterIdLst>
  <p:handoutMasterIdLst>
    <p:handoutMasterId r:id="rId30"/>
  </p:handoutMasterIdLst>
  <p:sldIdLst>
    <p:sldId id="307" r:id="rId3"/>
    <p:sldId id="310" r:id="rId4"/>
    <p:sldId id="376" r:id="rId5"/>
    <p:sldId id="377" r:id="rId6"/>
    <p:sldId id="378" r:id="rId7"/>
    <p:sldId id="379" r:id="rId8"/>
    <p:sldId id="380" r:id="rId9"/>
    <p:sldId id="381" r:id="rId10"/>
    <p:sldId id="353" r:id="rId11"/>
    <p:sldId id="362" r:id="rId12"/>
    <p:sldId id="363" r:id="rId13"/>
    <p:sldId id="364" r:id="rId14"/>
    <p:sldId id="365" r:id="rId15"/>
    <p:sldId id="366" r:id="rId16"/>
    <p:sldId id="354" r:id="rId17"/>
    <p:sldId id="368" r:id="rId18"/>
    <p:sldId id="369" r:id="rId19"/>
    <p:sldId id="356" r:id="rId20"/>
    <p:sldId id="372" r:id="rId21"/>
    <p:sldId id="373" r:id="rId22"/>
    <p:sldId id="382" r:id="rId23"/>
    <p:sldId id="383" r:id="rId24"/>
    <p:sldId id="384" r:id="rId25"/>
    <p:sldId id="358" r:id="rId26"/>
    <p:sldId id="329" r:id="rId27"/>
    <p:sldId id="359" r:id="rId2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4848F2"/>
    <a:srgbClr val="000092"/>
    <a:srgbClr val="000070"/>
    <a:srgbClr val="484CF2"/>
    <a:srgbClr val="1217EE"/>
    <a:srgbClr val="66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9" autoAdjust="0"/>
    <p:restoredTop sz="70766" autoAdjust="0"/>
  </p:normalViewPr>
  <p:slideViewPr>
    <p:cSldViewPr>
      <p:cViewPr varScale="1">
        <p:scale>
          <a:sx n="116" d="100"/>
          <a:sy n="116" d="100"/>
        </p:scale>
        <p:origin x="10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3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DCF0752-0FA0-42E8-8008-6FF4345D475B}" type="slidenum">
              <a:rPr lang="en-GB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893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05038" y="323850"/>
            <a:ext cx="2232025" cy="12954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1763713"/>
            <a:ext cx="6192837" cy="705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3175"/>
            <a:ext cx="29718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93175"/>
            <a:ext cx="2971800" cy="24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2DA3FC1-1089-46DB-9F25-4FCD4E0F8FBE}" type="slidenum">
              <a:rPr lang="en-GB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69966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La sesión tiene el propósito específico de recapitular y luego detallar los últimos tres pasos de los Siete pasos de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hacia el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éxito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.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192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1200" b="1" u="sng" dirty="0"/>
              <a:t>Folletos</a:t>
            </a:r>
            <a:r>
              <a:rPr lang="en-GB" sz="1200" b="1" dirty="0"/>
              <a:t>: - Hablar al Grupo</a:t>
            </a:r>
            <a:r>
              <a:rPr dirty="0"/>
              <a:t> </a:t>
            </a:r>
            <a:r>
              <a:rPr lang="en-GB" sz="1200" i="1" dirty="0"/>
              <a:t>(debate)</a:t>
            </a:r>
          </a:p>
          <a:p>
            <a:pPr eaLnBrk="1" hangingPunct="1"/>
            <a:endParaRPr lang="es-ES" sz="1200" i="1" dirty="0"/>
          </a:p>
          <a:p>
            <a:pPr eaLnBrk="1" hangingPunct="1"/>
            <a:r>
              <a:rPr lang="en-GB" sz="1200" dirty="0"/>
              <a:t>Los primeros cuatro puntos cubren el </a:t>
            </a:r>
            <a:r>
              <a:rPr lang="en-GB" sz="1200" b="1" dirty="0"/>
              <a:t>movimiento</a:t>
            </a:r>
            <a:r>
              <a:rPr lang="en-GB" sz="1200" dirty="0"/>
              <a:t>: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Una herramienta muy fuerte para el </a:t>
            </a:r>
            <a:r>
              <a:rPr lang="en-GB" sz="1200" dirty="0" err="1"/>
              <a:t>capacitador</a:t>
            </a:r>
            <a:endParaRPr lang="en-GB" sz="1200" dirty="0"/>
          </a:p>
          <a:p>
            <a:pPr eaLnBrk="1" hangingPunct="1">
              <a:buFontTx/>
              <a:buChar char="•"/>
            </a:pPr>
            <a:r>
              <a:rPr lang="en-GB" sz="1200" dirty="0"/>
              <a:t> </a:t>
            </a:r>
            <a:r>
              <a:rPr lang="en-GB" sz="1200" dirty="0" err="1"/>
              <a:t>Permite</a:t>
            </a:r>
            <a:r>
              <a:rPr lang="en-GB" sz="1200" dirty="0"/>
              <a:t> una conversación de uno a uno con cada participante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</a:t>
            </a:r>
            <a:r>
              <a:rPr lang="en-GB" sz="1200" dirty="0" err="1"/>
              <a:t>Proporciona</a:t>
            </a:r>
            <a:r>
              <a:rPr lang="en-GB" sz="1200" dirty="0"/>
              <a:t> un cambio de vista para todos y un mecanismo natural para limitar los </a:t>
            </a:r>
            <a:r>
              <a:rPr lang="en-GB" sz="1200" dirty="0" err="1"/>
              <a:t>comportamientos</a:t>
            </a:r>
            <a:r>
              <a:rPr lang="en-GB" sz="1200" dirty="0"/>
              <a:t> </a:t>
            </a:r>
            <a:r>
              <a:rPr lang="en-GB" sz="1200" dirty="0" err="1"/>
              <a:t>disruptivos</a:t>
            </a:r>
            <a:r>
              <a:rPr lang="en-GB" sz="1200" dirty="0"/>
              <a:t> </a:t>
            </a:r>
          </a:p>
          <a:p>
            <a:pPr eaLnBrk="1" hangingPunct="1"/>
            <a:endParaRPr lang="es-ES" sz="1200" dirty="0"/>
          </a:p>
          <a:p>
            <a:pPr eaLnBrk="1" hangingPunct="1"/>
            <a:r>
              <a:rPr lang="en-GB" sz="1200" b="1" dirty="0"/>
              <a:t>Lenguaje corporal: </a:t>
            </a:r>
            <a:r>
              <a:rPr lang="en-GB" sz="1200" i="1" dirty="0"/>
              <a:t>(cubrir/</a:t>
            </a:r>
            <a:r>
              <a:rPr lang="en-GB" sz="1200" i="1" dirty="0" err="1"/>
              <a:t>mostrar</a:t>
            </a:r>
            <a:r>
              <a:rPr lang="en-GB" sz="1200" i="1" dirty="0"/>
              <a:t>)</a:t>
            </a:r>
            <a:r>
              <a:rPr lang="en-GB" dirty="0"/>
              <a:t> </a:t>
            </a:r>
            <a:endParaRPr dirty="0"/>
          </a:p>
          <a:p>
            <a:pPr eaLnBrk="1" hangingPunct="1">
              <a:buFontTx/>
              <a:buChar char="•"/>
            </a:pPr>
            <a:r>
              <a:rPr lang="en-GB" sz="1200" dirty="0"/>
              <a:t> Malos hábitos: uso de las manos, tocar la cara, apretar el puño, brazos cruzados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Mano en las caderas = regañar a un niño 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Postura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Use gestos con las manos para agregar énfasis; ajuste el tamaño de los gestos al tamaño de su audiencia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Apariencia y </a:t>
            </a:r>
            <a:r>
              <a:rPr lang="en-GB" sz="1200" dirty="0" err="1"/>
              <a:t>aseo</a:t>
            </a:r>
            <a:r>
              <a:rPr lang="en-GB" sz="1200" dirty="0"/>
              <a:t>. Una vestimenta elegante da una imagen profesional y sofisticada</a:t>
            </a:r>
          </a:p>
          <a:p>
            <a:pPr eaLnBrk="1" hangingPunct="1"/>
            <a:endParaRPr lang="es-ES" sz="1200" b="1" dirty="0"/>
          </a:p>
          <a:p>
            <a:pPr eaLnBrk="1" hangingPunct="1"/>
            <a:r>
              <a:rPr lang="en-GB" sz="1200" b="1" dirty="0"/>
              <a:t>P: "¿Qué puede hacer si tiene huevo en su </a:t>
            </a:r>
            <a:r>
              <a:rPr lang="en-GB" sz="1200" b="1" dirty="0" err="1"/>
              <a:t>corbata</a:t>
            </a:r>
            <a:r>
              <a:rPr lang="en-GB" sz="1200" b="1" dirty="0"/>
              <a:t>?"</a:t>
            </a:r>
            <a:r>
              <a:rPr lang="en-GB" sz="1200" dirty="0"/>
              <a:t> </a:t>
            </a:r>
            <a:r>
              <a:rPr lang="en-GB" sz="1200" dirty="0" err="1"/>
              <a:t>Reconocerlo</a:t>
            </a:r>
            <a:r>
              <a:rPr lang="en-GB" sz="1200" dirty="0"/>
              <a:t>, reírse y seguir adelante</a:t>
            </a:r>
          </a:p>
          <a:p>
            <a:pPr eaLnBrk="1" hangingPunct="1"/>
            <a:endParaRPr lang="es-ES" sz="1200" dirty="0"/>
          </a:p>
          <a:p>
            <a:pPr eaLnBrk="1" hangingPunct="1"/>
            <a:r>
              <a:rPr lang="en-GB" sz="1200" b="1" dirty="0"/>
              <a:t>Nota del </a:t>
            </a:r>
            <a:r>
              <a:rPr lang="en-GB" sz="1200" b="1" dirty="0" err="1"/>
              <a:t>capacitador</a:t>
            </a:r>
            <a:r>
              <a:rPr lang="en-GB" sz="1200" b="1" dirty="0"/>
              <a:t>: </a:t>
            </a:r>
            <a:r>
              <a:rPr lang="en-GB" sz="1200" dirty="0" err="1"/>
              <a:t>Cubierta</a:t>
            </a:r>
            <a:r>
              <a:rPr lang="en-GB" sz="1200" dirty="0"/>
              <a:t> n.º 17 - 'Tiempos </a:t>
            </a:r>
            <a:r>
              <a:rPr lang="en-GB" sz="1200" dirty="0" err="1"/>
              <a:t>muertos</a:t>
            </a:r>
            <a:r>
              <a:rPr lang="en-GB" sz="1200" dirty="0"/>
              <a:t>'.</a:t>
            </a:r>
            <a:r>
              <a:rPr lang="en-GB" dirty="0"/>
              <a:t> </a:t>
            </a:r>
            <a:r>
              <a:rPr lang="en-GB" sz="1200" i="1" dirty="0" err="1"/>
              <a:t>Dibuje</a:t>
            </a:r>
            <a:r>
              <a:rPr lang="en-GB" sz="1200" i="1" dirty="0"/>
              <a:t> un gráfico en el rotafolio para mostrar los puntos de baja concentración (generalmente a última hora de la mañana, después del almuerzo y hacia el final del </a:t>
            </a:r>
            <a:r>
              <a:rPr lang="en-GB" sz="1200" i="1" dirty="0" err="1"/>
              <a:t>día</a:t>
            </a:r>
            <a:r>
              <a:rPr lang="en-GB" sz="1200" i="1" dirty="0"/>
              <a:t>). Los estudiantes muestran dónde pueden construirse ejercicios regulares, cortos, de descanso y/o ejercicios para mantener a los estudiantes en alerta y comprometidos</a:t>
            </a:r>
          </a:p>
          <a:p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Hablar al grupo 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El movimiento del presentador puede infundir confianza (pero no ritmo) 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No use un podio ni esté parado detrás de un escritorio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Muévase dentro y fuera del grupo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Cambie el "frente" de la habitación periódicamente y muévase hacia los lados o hacia atrás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Realice movimientos naturales de manos y brazos cuando hable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primeros cuatro puntos cubren el movimiento: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Una herramienta muy fuerte para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</a:endParaRP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Permite una conversación de uno a uno con cada participante</a:t>
            </a:r>
          </a:p>
          <a:p>
            <a:pPr marL="17145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Proporciona un cambio de vista para todos y un mecanismo natural para limitar los comportamientos disruptivos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6090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Hablar al grupo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Evite exhibir elementos negativos no verbales, por ejemplo, fruncir el ceño, sacudir la cabeza y expresiones faciales.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ruidos para aumentar su charla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Varíe el tono, el tempo y el volumen de su voz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Haga una pausa periódicamente para enfatizar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Lenguaje corporal: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(cubrir/</a:t>
            </a:r>
            <a:r>
              <a:rPr lang="en-GB" sz="1200" i="1" kern="1200" dirty="0" err="1">
                <a:solidFill>
                  <a:schemeClr val="tx1"/>
                </a:solidFill>
                <a:effectLst/>
                <a:latin typeface="Arial" charset="0"/>
              </a:rPr>
              <a:t>mostrar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)</a:t>
            </a:r>
            <a:r>
              <a:rPr lang="en-GB" dirty="0"/>
              <a:t> </a:t>
            </a:r>
            <a:endParaRPr dirty="0"/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Malos hábitos: uso de las manos, tocar la cara, apretar el puño, brazos cruzados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Mano en las caderas = regañar a un niño 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Postura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gestos con las manos para agregar énfasis; ajuste el tamaño de los gestos al tamaño de su audiencia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Apariencia y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aseo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Una vestimenta elegante da una imagen profesional y sofisticada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P: "¿Qué puede hacer si tiene huevo en su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corbata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Reconocerlo, reírse y seguir adelante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58328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4F02D-ED9D-4EA8-8E2B-9CC669167491}" type="slidenum">
              <a:rPr lang="en-GB" smtClean="0"/>
              <a:pPr/>
              <a:t>15</a:t>
            </a:fld>
            <a:endParaRPr lang="es-E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z="10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1200" b="1" dirty="0"/>
              <a:t>P: "¿Qué tipo de lenguaje deberíamos usar y por qué?"</a:t>
            </a:r>
          </a:p>
          <a:p>
            <a:pPr eaLnBrk="1" hangingPunct="1"/>
            <a:endParaRPr lang="es-ES" sz="1200" b="1" dirty="0"/>
          </a:p>
          <a:p>
            <a:pPr eaLnBrk="1" hangingPunct="1">
              <a:buFontTx/>
              <a:buChar char="•"/>
            </a:pPr>
            <a:r>
              <a:rPr lang="en-GB" sz="1200" dirty="0"/>
              <a:t> El ritmo de la </a:t>
            </a:r>
            <a:r>
              <a:rPr lang="en-GB" sz="1200" dirty="0" err="1"/>
              <a:t>formación</a:t>
            </a:r>
            <a:r>
              <a:rPr lang="en-GB" sz="1200" dirty="0"/>
              <a:t> debe </a:t>
            </a:r>
            <a:r>
              <a:rPr lang="en-GB" sz="1200" dirty="0" err="1"/>
              <a:t>ajustarse</a:t>
            </a:r>
            <a:r>
              <a:rPr lang="en-GB" sz="1200" dirty="0"/>
              <a:t> a aquellos para quienes el idioma de entrega no es su lengua materna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Use el lenguaje para construir la comprensión y la percepción del público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Es esencial elegir un lenguaje cultural y comercial apropiado; ajuste su uso del lenguaje a su audiencia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NO ASUMA que su audiencia técnica entienda SUS términos técnicos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Evite la jerga y los </a:t>
            </a:r>
            <a:r>
              <a:rPr lang="en-GB" sz="1200" dirty="0" err="1"/>
              <a:t>coloquialismos</a:t>
            </a:r>
            <a:endParaRPr lang="en-GB" sz="1200" dirty="0"/>
          </a:p>
          <a:p>
            <a:pPr eaLnBrk="1" hangingPunct="1">
              <a:buFontTx/>
              <a:buChar char="•"/>
            </a:pPr>
            <a:r>
              <a:rPr lang="en-GB" sz="1200" dirty="0"/>
              <a:t> Evite el uso excesivo de la jerga y los acrónimos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Evite las frases del </a:t>
            </a:r>
            <a:r>
              <a:rPr lang="en-GB" sz="1200" dirty="0" err="1"/>
              <a:t>tipo</a:t>
            </a:r>
            <a:r>
              <a:rPr lang="en-GB" sz="1200" dirty="0"/>
              <a:t>: "Debería haber", "cometió un error", "no puede", "no entiende", ¿por qué no?", etc.</a:t>
            </a:r>
            <a:endParaRPr lang="es-ES" sz="1200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833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C26D69-64FB-4C68-B62A-4E13B568EDDF}" type="slidenum">
              <a:rPr lang="en-GB" smtClean="0"/>
              <a:pPr/>
              <a:t>18</a:t>
            </a:fld>
            <a:endParaRPr lang="es-E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000" b="1" dirty="0"/>
              <a:t>P: "¿Cuál es la forma más poderosa de construir en la </a:t>
            </a:r>
            <a:r>
              <a:rPr lang="en-GB" sz="1000" b="1" dirty="0" err="1"/>
              <a:t>interacción</a:t>
            </a:r>
            <a:r>
              <a:rPr lang="en-GB" sz="1000" b="1" dirty="0"/>
              <a:t>?"</a:t>
            </a:r>
            <a:r>
              <a:rPr lang="en-GB" sz="1000" dirty="0"/>
              <a:t> </a:t>
            </a:r>
            <a:r>
              <a:rPr lang="en-GB" sz="1000" dirty="0" err="1"/>
              <a:t>Técnicas</a:t>
            </a:r>
            <a:r>
              <a:rPr lang="en-GB" sz="1000" dirty="0"/>
              <a:t> de </a:t>
            </a:r>
            <a:r>
              <a:rPr lang="en-GB" sz="1000" dirty="0" err="1"/>
              <a:t>cuestionamiento</a:t>
            </a:r>
            <a:r>
              <a:rPr lang="en-GB" sz="1000" dirty="0"/>
              <a:t>. Prepare y repase sus preguntas para resaltar los puntos clave. </a:t>
            </a:r>
            <a:r>
              <a:rPr lang="en-GB" sz="1000" i="1" dirty="0"/>
              <a:t>(Discuta el poder de las preguntas para un </a:t>
            </a:r>
            <a:r>
              <a:rPr lang="en-GB" sz="1000" i="1" dirty="0" err="1"/>
              <a:t>capacitador</a:t>
            </a:r>
            <a:r>
              <a:rPr lang="en-GB" sz="1000" i="1" dirty="0"/>
              <a:t>. </a:t>
            </a:r>
            <a:r>
              <a:rPr lang="en-GB" sz="1000" i="1" dirty="0" err="1"/>
              <a:t>Tenga</a:t>
            </a:r>
            <a:r>
              <a:rPr lang="en-GB" sz="1000" i="1" dirty="0"/>
              <a:t> en cuenta que las preguntas bien preparadas y colocadas apropiadamente permiten al alumno hacer la mayor parte del trabajo, estar más comprometido y, por lo tanto, comprender mejor los puntos clave de aprendizaje).</a:t>
            </a:r>
            <a:endParaRPr lang="es-ES" sz="1000" dirty="0"/>
          </a:p>
          <a:p>
            <a:pPr eaLnBrk="1" hangingPunct="1"/>
            <a:endParaRPr lang="es-ES" sz="1000" dirty="0"/>
          </a:p>
          <a:p>
            <a:pPr eaLnBrk="1" hangingPunct="1"/>
            <a:r>
              <a:rPr lang="en-GB" sz="1000" b="1" u="sng" dirty="0"/>
              <a:t>Folleto</a:t>
            </a:r>
            <a:r>
              <a:rPr lang="en-GB" sz="1000" dirty="0"/>
              <a:t> - Gráfico de </a:t>
            </a:r>
            <a:r>
              <a:rPr lang="en-GB" sz="1000" b="1" dirty="0"/>
              <a:t>Técnicas para preguntar</a:t>
            </a:r>
            <a:r>
              <a:rPr lang="en-GB" sz="1000" dirty="0"/>
              <a:t>. Consulte los </a:t>
            </a:r>
            <a:r>
              <a:rPr lang="en-GB" sz="1000" b="1" dirty="0"/>
              <a:t>apuntes de preguntas del </a:t>
            </a:r>
            <a:r>
              <a:rPr lang="en-GB" sz="1000" b="1" dirty="0" err="1"/>
              <a:t>capacitador</a:t>
            </a:r>
            <a:r>
              <a:rPr lang="en-GB" sz="1000" dirty="0"/>
              <a:t>, o los ejemplos a continuación</a:t>
            </a:r>
            <a:endParaRPr lang="es-ES" sz="1000" b="1" dirty="0"/>
          </a:p>
          <a:p>
            <a:pPr eaLnBrk="1" hangingPunct="1"/>
            <a:r>
              <a:rPr lang="en-GB" sz="1000" i="1" dirty="0" err="1"/>
              <a:t>capacitador</a:t>
            </a:r>
            <a:r>
              <a:rPr lang="en-GB" sz="1000" i="1" dirty="0"/>
              <a:t> para mostrar </a:t>
            </a:r>
            <a:r>
              <a:rPr lang="en-GB" sz="1000" i="1" dirty="0" err="1"/>
              <a:t>preguntas</a:t>
            </a:r>
            <a:r>
              <a:rPr lang="en-GB" sz="1000" i="1" dirty="0"/>
              <a:t>. Los participantes dibujan flechas codificadas por colores en la hoja para cada tipo de pregunta 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Directa: por ejemplo, "Sonia, ¿por qué las preguntas son importantes en la formación?"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Inversa: Geoff le hace una pregunta al </a:t>
            </a:r>
            <a:r>
              <a:rPr lang="en-GB" sz="1000" dirty="0" err="1"/>
              <a:t>capacitador</a:t>
            </a:r>
            <a:r>
              <a:rPr lang="en-GB" sz="1000" dirty="0"/>
              <a:t>, por ejemplo, "¿A qué hora terminamos hoy?" El </a:t>
            </a:r>
            <a:r>
              <a:rPr lang="en-GB" sz="1000" dirty="0" err="1"/>
              <a:t>capacitador</a:t>
            </a:r>
            <a:r>
              <a:rPr lang="en-GB" sz="1000" dirty="0"/>
              <a:t> revierte la pregunta a Geoff: "¿A qué hora crees que </a:t>
            </a:r>
            <a:r>
              <a:rPr lang="en-GB" sz="1000" dirty="0" err="1"/>
              <a:t>terminaremos</a:t>
            </a:r>
            <a:r>
              <a:rPr lang="en-GB" sz="1000" dirty="0"/>
              <a:t>, Geoff?"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</a:t>
            </a:r>
            <a:r>
              <a:rPr lang="en-GB" sz="1000" dirty="0" err="1"/>
              <a:t>Refleje</a:t>
            </a:r>
            <a:r>
              <a:rPr lang="en-GB" sz="1000" dirty="0"/>
              <a:t> - Patricia le hace una pregunta al </a:t>
            </a:r>
            <a:r>
              <a:rPr lang="en-GB" sz="1000" dirty="0" err="1"/>
              <a:t>capacitador</a:t>
            </a:r>
            <a:r>
              <a:rPr lang="en-GB" sz="1000" dirty="0"/>
              <a:t>, por ejemplo, "¿Qué soporte en línea se </a:t>
            </a:r>
            <a:r>
              <a:rPr lang="en-GB" sz="1000" dirty="0" err="1"/>
              <a:t>proporcionará</a:t>
            </a:r>
            <a:r>
              <a:rPr lang="en-GB" sz="1000" dirty="0"/>
              <a:t>?" El </a:t>
            </a:r>
            <a:r>
              <a:rPr lang="en-GB" sz="1000" dirty="0" err="1"/>
              <a:t>capacitador</a:t>
            </a:r>
            <a:r>
              <a:rPr lang="en-GB" sz="1000" dirty="0"/>
              <a:t> refleja a otro </a:t>
            </a:r>
            <a:r>
              <a:rPr lang="en-GB" sz="1000" dirty="0" err="1"/>
              <a:t>participante</a:t>
            </a:r>
            <a:r>
              <a:rPr lang="en-GB" sz="1000" dirty="0"/>
              <a:t>: "Sonia, ¿puedes ayudar a Patricia con esta pregunta, por favor?"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Transmita - El instructor hace preguntas alrededor de la mesa/clase, por ejemplo, "¿Qué exposición tuvo a este tema - Sonia? ¿Geoff? ¿Patricia?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En el aire - El instructor lanza una pregunta al aire para que todos la piensen, por ejemplo, "¿cómo va a implementar esta capacitación en su </a:t>
            </a:r>
            <a:r>
              <a:rPr lang="en-GB" sz="1000" dirty="0" err="1"/>
              <a:t>región</a:t>
            </a:r>
            <a:r>
              <a:rPr lang="en-GB" sz="1000" dirty="0"/>
              <a:t>?" Por lo general, un participante más seguro ofrecerá una respuesta voluntaria</a:t>
            </a:r>
          </a:p>
          <a:p>
            <a:pPr eaLnBrk="1" hangingPunct="1">
              <a:buFontTx/>
              <a:buChar char="•"/>
            </a:pPr>
            <a:r>
              <a:rPr lang="en-GB" sz="1000" b="1" dirty="0"/>
              <a:t> </a:t>
            </a:r>
            <a:r>
              <a:rPr dirty="0"/>
              <a:t>Pose, pause y ataque - Se basa en la pregunta al </a:t>
            </a:r>
            <a:r>
              <a:rPr dirty="0" err="1"/>
              <a:t>aire</a:t>
            </a:r>
            <a:r>
              <a:rPr dirty="0"/>
              <a:t>.</a:t>
            </a:r>
            <a:r>
              <a:rPr lang="en-GB" sz="1000" dirty="0"/>
              <a:t> El </a:t>
            </a:r>
            <a:r>
              <a:rPr lang="en-GB" sz="1000" dirty="0" err="1"/>
              <a:t>capacitador</a:t>
            </a:r>
            <a:r>
              <a:rPr lang="en-GB" sz="1000" dirty="0"/>
              <a:t> lanza una pregunta al aire para que todos puedan pensar, hace una pausa y luego selecciona a un individuo para responder, por </a:t>
            </a:r>
            <a:r>
              <a:rPr lang="en-GB" sz="1000" dirty="0" err="1"/>
              <a:t>ejemplo</a:t>
            </a:r>
            <a:r>
              <a:rPr lang="en-GB" sz="1000" dirty="0"/>
              <a:t>: "¿Dónde obtendrá un apoyo continuo después de la implementación del sistema </a:t>
            </a:r>
            <a:r>
              <a:rPr lang="en-GB" sz="1000" i="1" dirty="0"/>
              <a:t>(pausa)</a:t>
            </a:r>
            <a:r>
              <a:rPr lang="en-GB" sz="1000" dirty="0"/>
              <a:t> - Geoff?" </a:t>
            </a:r>
            <a:r>
              <a:rPr lang="en-GB" sz="1000" b="1" dirty="0"/>
              <a:t>¡Esta es la técnica de cuestionamiento más poderosa en el formación!</a:t>
            </a:r>
          </a:p>
          <a:p>
            <a:pPr eaLnBrk="1" hangingPunct="1"/>
            <a:endParaRPr lang="es-ES" sz="1000" b="1" dirty="0"/>
          </a:p>
          <a:p>
            <a:pPr eaLnBrk="1" hangingPunct="1"/>
            <a:r>
              <a:rPr lang="en-GB" sz="1000" dirty="0"/>
              <a:t>Use </a:t>
            </a:r>
            <a:r>
              <a:rPr lang="en-GB" sz="1000" b="1" dirty="0"/>
              <a:t>preguntas retóricas</a:t>
            </a:r>
            <a:r>
              <a:rPr lang="en-GB" sz="1000" dirty="0"/>
              <a:t> para resaltar los puntos clave, por </a:t>
            </a:r>
            <a:r>
              <a:rPr lang="en-GB" sz="1000" dirty="0" err="1"/>
              <a:t>ejemplo</a:t>
            </a:r>
            <a:r>
              <a:rPr lang="en-GB" sz="1000" dirty="0"/>
              <a:t>: "Entonces, ¿cómo abordaré la siguiente </a:t>
            </a:r>
            <a:r>
              <a:rPr lang="en-GB" sz="1000" dirty="0" err="1"/>
              <a:t>sección</a:t>
            </a:r>
            <a:r>
              <a:rPr lang="en-GB" sz="1000" dirty="0"/>
              <a:t>? </a:t>
            </a:r>
            <a:r>
              <a:rPr lang="en-GB" sz="1000" dirty="0" err="1"/>
              <a:t>Voy</a:t>
            </a:r>
            <a:r>
              <a:rPr lang="en-GB" sz="1000" dirty="0"/>
              <a:t> a abordar cada uno de los Siete pasos para el éxito"</a:t>
            </a:r>
          </a:p>
          <a:p>
            <a:pPr eaLnBrk="1" hangingPunct="1"/>
            <a:r>
              <a:rPr lang="en-GB" sz="1000" dirty="0"/>
              <a:t>Use preguntas </a:t>
            </a:r>
            <a:r>
              <a:rPr lang="en-GB" sz="1000" b="1" dirty="0"/>
              <a:t>abiertas</a:t>
            </a:r>
            <a:r>
              <a:rPr lang="en-GB" sz="1000" dirty="0"/>
              <a:t> para fomentar la discusión/participación, es decir, cuándo, dónde, cómo, por qué, qué, </a:t>
            </a:r>
            <a:r>
              <a:rPr lang="en-GB" sz="1000" dirty="0" err="1"/>
              <a:t>quién</a:t>
            </a:r>
            <a:r>
              <a:rPr lang="en-GB" sz="1000" dirty="0"/>
              <a:t>.</a:t>
            </a:r>
          </a:p>
          <a:p>
            <a:pPr eaLnBrk="1" hangingPunct="1"/>
            <a:r>
              <a:rPr lang="en-GB" sz="1000" dirty="0"/>
              <a:t>Use preguntas </a:t>
            </a:r>
            <a:r>
              <a:rPr lang="en-GB" sz="1000" b="1" dirty="0"/>
              <a:t>cerradas </a:t>
            </a:r>
            <a:r>
              <a:rPr lang="en-GB" sz="1000" dirty="0"/>
              <a:t>para mantener la sincronización, tener el debate bajo control y/o atraer a los participantes si la discusión llega a una </a:t>
            </a:r>
            <a:r>
              <a:rPr lang="en-GB" sz="1000" dirty="0" err="1"/>
              <a:t>tangente</a:t>
            </a:r>
            <a:r>
              <a:rPr lang="en-GB" sz="1000" dirty="0"/>
              <a:t>. Las preguntas cerradas requieren una respuesta breve (generalmente "sí" o "no"), por ejemplo, "¿Estáis de acuerdo?" </a:t>
            </a:r>
          </a:p>
          <a:p>
            <a:pPr eaLnBrk="1" hangingPunct="1"/>
            <a:endParaRPr lang="es-ES" sz="1000" dirty="0"/>
          </a:p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Técnicas de cuestionamiento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Transmita - El instructor hace preguntas alrededor de la mesa/clase, por ejemplo, "¿Qué exposición tuvo a este tema - Sonia? ¿Geoff? ¿Patricia?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En el aire - El instructor lanza una pregunta al aire para que todos la piensen, por ejemplo, "¿cómo va a implementar esta capacitación en su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región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?" Por lo general, un participante más seguro ofrecerá una respuesta voluntaria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Pose, pause y ataque - Se basa en la pregunta al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aire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lanza una pregunta al aire para que todos puedan pensar, hace una pausa y luego selecciona a un individuo para responder, por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ejemplo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"¿Dónde obtendrá un apoyo continuo después de la implementación del sistema </a:t>
            </a:r>
            <a:r>
              <a:rPr lang="en-GB" sz="1200" i="1" kern="1200" dirty="0">
                <a:solidFill>
                  <a:schemeClr val="tx1"/>
                </a:solidFill>
                <a:effectLst/>
                <a:latin typeface="Arial" charset="0"/>
              </a:rPr>
              <a:t>(pausa)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- Geoff?" ¡Esta es la técnica de cuestionamiento más poderosa en el formación!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preguntas retóricas para resaltar los puntos clave, por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ejemplo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: "Entonces, ¿cómo abordaré la siguiente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sección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?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Voy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a abordar cada uno de los Siete pasos para el éxito"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preguntas abiertas para fomentar la discusión/participación, es decir, cuándo, dónde, cómo, por qué, qué, quién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Use preguntas cerradas para mantener la sincronización, tener el debate bajo control y/o atraer a los participantes si la discusión llega a una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tangente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. Las preguntas cerradas requieren una respuesta breve (generalmente "sí" o "no"), por ejemplo, "¿Estáis de acuerdo?"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20123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76929-2F47-43C8-88E5-F4F025DAF959}" type="slidenum">
              <a:rPr lang="en-GB" smtClean="0"/>
              <a:pPr/>
              <a:t>21</a:t>
            </a:fld>
            <a:endParaRPr lang="es-E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39555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1200" b="1" dirty="0"/>
              <a:t>P: "¿Cómo podemos repasar?"</a:t>
            </a:r>
          </a:p>
          <a:p>
            <a:pPr eaLnBrk="1" hangingPunct="1"/>
            <a:endParaRPr lang="es-ES" sz="1200" b="1" dirty="0"/>
          </a:p>
          <a:p>
            <a:pPr eaLnBrk="1" hangingPunct="1">
              <a:buFontTx/>
              <a:buChar char="•"/>
            </a:pPr>
            <a:r>
              <a:rPr lang="en-GB" sz="1200" dirty="0"/>
              <a:t> Practique imágenes mentales (es decir, repasos mentales)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Practique el contacto visual con osos de peluche alrededor de una habitación/mesa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Repase frente a un espejo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Practique tomando un sorbo de un vaso de agua mientras imparte el contenido</a:t>
            </a:r>
          </a:p>
          <a:p>
            <a:pPr eaLnBrk="1" hangingPunct="1">
              <a:buFontTx/>
              <a:buChar char="•"/>
            </a:pPr>
            <a:r>
              <a:rPr dirty="0"/>
              <a:t> Siéntase cómodo con los silencios; no trate de llenar el silencio con palabrería (los estudiantes dan la bienvenida al silencio como una oportunidad para reunir sus propios pensamientos)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</a:t>
            </a:r>
            <a:r>
              <a:rPr lang="en-GB" sz="1200" dirty="0" err="1"/>
              <a:t>Repase</a:t>
            </a:r>
            <a:r>
              <a:rPr lang="en-GB" sz="1200" dirty="0"/>
              <a:t> usando tarjetas de mensaje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Si es </a:t>
            </a:r>
            <a:r>
              <a:rPr lang="en-GB" sz="1200" dirty="0" err="1"/>
              <a:t>posible</a:t>
            </a:r>
            <a:r>
              <a:rPr lang="en-GB" sz="1200" dirty="0"/>
              <a:t>, ensaye su formación antes de ponerla en práctica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7305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18A6D-377C-4C1E-A1AD-DDEFFC6F3DFE}" type="slidenum">
              <a:rPr lang="en-GB" smtClean="0"/>
              <a:pPr/>
              <a:t>24</a:t>
            </a:fld>
            <a:endParaRPr lang="es-E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000" b="1" dirty="0"/>
              <a:t>Instructor: </a:t>
            </a:r>
            <a:r>
              <a:rPr lang="en-GB" sz="1000" dirty="0" err="1"/>
              <a:t>Repita</a:t>
            </a:r>
            <a:r>
              <a:rPr lang="en-GB" sz="1000" dirty="0"/>
              <a:t> el mensaje clave desde la diapositiva de Estructura:</a:t>
            </a:r>
          </a:p>
          <a:p>
            <a:pPr eaLnBrk="1" hangingPunct="1"/>
            <a:endParaRPr lang="es-ES" sz="1000" dirty="0"/>
          </a:p>
          <a:p>
            <a:pPr eaLnBrk="1" hangingPunct="1"/>
            <a:r>
              <a:rPr lang="en-GB" sz="1000" b="1" dirty="0"/>
              <a:t>Cita:</a:t>
            </a:r>
          </a:p>
          <a:p>
            <a:pPr eaLnBrk="1" hangingPunct="1"/>
            <a:r>
              <a:rPr lang="en-GB" sz="1000" dirty="0"/>
              <a:t>Diga lo que tenga que </a:t>
            </a:r>
            <a:r>
              <a:rPr lang="en-GB" sz="1000" dirty="0" err="1"/>
              <a:t>decirles</a:t>
            </a:r>
            <a:r>
              <a:rPr lang="en-GB" sz="1000" dirty="0"/>
              <a:t>:  </a:t>
            </a:r>
            <a:r>
              <a:rPr lang="en-GB" sz="1000" i="1" dirty="0"/>
              <a:t>Introducción, agenda, objetivos</a:t>
            </a:r>
          </a:p>
          <a:p>
            <a:pPr eaLnBrk="1" hangingPunct="1"/>
            <a:r>
              <a:rPr lang="en-GB" sz="1000" dirty="0" err="1"/>
              <a:t>Dígales</a:t>
            </a:r>
            <a:r>
              <a:rPr lang="en-GB" sz="1000" dirty="0"/>
              <a:t>, </a:t>
            </a:r>
            <a:r>
              <a:rPr lang="en-GB" sz="1000" dirty="0" err="1"/>
              <a:t>entonces</a:t>
            </a:r>
            <a:r>
              <a:rPr lang="en-GB" sz="1000" dirty="0"/>
              <a:t>:  </a:t>
            </a:r>
            <a:r>
              <a:rPr lang="en-GB" sz="1000" i="1" dirty="0"/>
              <a:t>Contenido principal respaldado por interacción, ejercicios, folletos, etc.</a:t>
            </a:r>
            <a:endParaRPr lang="es-ES" sz="1000" i="1" dirty="0"/>
          </a:p>
          <a:p>
            <a:pPr eaLnBrk="1" hangingPunct="1"/>
            <a:r>
              <a:rPr lang="en-GB" sz="1000" dirty="0"/>
              <a:t>Dígales lo que les haya </a:t>
            </a:r>
            <a:r>
              <a:rPr lang="en-GB" sz="1000" dirty="0" err="1"/>
              <a:t>dicho</a:t>
            </a:r>
            <a:r>
              <a:rPr lang="en-GB" sz="1000" dirty="0"/>
              <a:t>: </a:t>
            </a:r>
            <a:r>
              <a:rPr lang="en-GB" sz="1000" i="1" dirty="0" err="1"/>
              <a:t>Conclusión</a:t>
            </a:r>
            <a:r>
              <a:rPr lang="en-GB" sz="1000" i="1" dirty="0"/>
              <a:t>, resumen</a:t>
            </a:r>
          </a:p>
          <a:p>
            <a:pPr eaLnBrk="1" hangingPunct="1"/>
            <a:endParaRPr lang="es-ES" sz="1000" i="1" dirty="0"/>
          </a:p>
          <a:p>
            <a:pPr eaLnBrk="1" hangingPunct="1"/>
            <a:r>
              <a:rPr lang="en-GB" sz="1000" b="1" u="sng" dirty="0" err="1"/>
              <a:t>Folleto</a:t>
            </a:r>
            <a:r>
              <a:rPr lang="en-GB" sz="1000" b="1" u="sng" dirty="0"/>
              <a:t>:</a:t>
            </a:r>
            <a:r>
              <a:rPr lang="en-GB" sz="1000" dirty="0"/>
              <a:t> </a:t>
            </a:r>
            <a:r>
              <a:rPr lang="en-GB" sz="1000" dirty="0" err="1"/>
              <a:t>Notas</a:t>
            </a:r>
            <a:r>
              <a:rPr lang="en-GB" sz="1000" dirty="0"/>
              <a:t> para el </a:t>
            </a:r>
            <a:r>
              <a:rPr lang="en-GB" sz="1000" dirty="0" err="1"/>
              <a:t>capacitador</a:t>
            </a:r>
            <a:r>
              <a:rPr lang="en-GB" sz="1000" dirty="0"/>
              <a:t> de PowerPoint al final de la Parte 2. </a:t>
            </a:r>
            <a:r>
              <a:rPr lang="en-GB" sz="1000" dirty="0" err="1"/>
              <a:t>Reitere</a:t>
            </a:r>
            <a:r>
              <a:rPr lang="en-GB" sz="1000" dirty="0"/>
              <a:t> que usarán sus propias anotaciones, además de estas páginas de Notas, para continuar el formación dentro de sus </a:t>
            </a:r>
            <a:r>
              <a:rPr lang="en-GB" sz="1000" dirty="0" err="1"/>
              <a:t>regiones</a:t>
            </a:r>
            <a:r>
              <a:rPr lang="en-GB" sz="1000" dirty="0"/>
              <a:t>. Revise, responda cualquier pregunta y asegúrese de que los estudiantes estén adecuadamente equipados para usar las Notas del </a:t>
            </a:r>
            <a:r>
              <a:rPr lang="en-GB" sz="1000" dirty="0" err="1"/>
              <a:t>capacitador</a:t>
            </a:r>
            <a:r>
              <a:rPr lang="en-GB" sz="1000" dirty="0"/>
              <a:t> para sus propios eventos de </a:t>
            </a:r>
            <a:r>
              <a:rPr lang="en-GB" sz="1000" dirty="0" err="1"/>
              <a:t>formación</a:t>
            </a:r>
            <a:r>
              <a:rPr lang="en-GB" sz="1000" dirty="0"/>
              <a:t>. </a:t>
            </a:r>
          </a:p>
          <a:p>
            <a:pPr eaLnBrk="1" hangingPunct="1"/>
            <a:endParaRPr lang="es-ES" sz="1000" b="1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¿Preguntas?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debe ser utilizada por los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 para abordar cualquier problema planteado por la clase y también para presentar o volver a presentar cualquier área que el </a:t>
            </a:r>
            <a:r>
              <a:rPr lang="en-US" sz="1200" kern="1200">
                <a:solidFill>
                  <a:schemeClr val="tx1"/>
                </a:solidFill>
                <a:effectLst/>
                <a:latin typeface="Arial" charset="0"/>
              </a:rPr>
              <a:t>capacitador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crea que debe enfatizarse antes de finalizar esta parte de la sesión.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25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Los objetivos de esta sesión particular se explican a los delegados. Estas son las cosas que el delegado debería poder hacer al final de la sesión. Estos objetivos pueden usarse para evaluar el conocimiento obtenido y permitir a los delegados evaluar la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formación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. Para esta sesión, los delegados deberían ser capaces de:</a:t>
            </a: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Elevar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su imagen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como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</a:endParaRP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Gestionar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el compromiso continuo de su audiencia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Repasar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con eficacia</a:t>
            </a:r>
            <a:r>
              <a:rPr dirty="0"/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25287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Objetivos de la sesión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debe ahora recapitular que los delegados pueden:</a:t>
            </a: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Elevar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su imagen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como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formadores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</a:endParaRPr>
          </a:p>
          <a:p>
            <a:pPr lvl="0"/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Gestionar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el compromiso continuo de su audiencia</a:t>
            </a:r>
          </a:p>
          <a:p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Repasar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con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eficacia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4151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275625-4991-4B3A-8FD8-5F761836D64F}" type="slidenum">
              <a:rPr lang="en-GB" smtClean="0"/>
              <a:pPr/>
              <a:t>3</a:t>
            </a:fld>
            <a:endParaRPr lang="es-E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siete pasos hacia el éxito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Investigación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Estructura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Arial" charset="0"/>
              </a:rPr>
              <a:t>Contenido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Imagen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Repaso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¡Más repaso!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vuelve a presentar los 7 pasos a los delegados.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debe presentar el cuarto tema: contenido.</a:t>
            </a:r>
            <a:r>
              <a:rPr dirty="0"/>
              <a:t> 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88208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1200" b="1" dirty="0"/>
              <a:t>P: "¿Qué tenemos que pensar cuando estamos creando nuestro </a:t>
            </a:r>
            <a:r>
              <a:rPr lang="en-GB" sz="1200" b="1" dirty="0" err="1"/>
              <a:t>contenido</a:t>
            </a:r>
            <a:r>
              <a:rPr lang="en-GB" sz="1200" b="1" dirty="0"/>
              <a:t>?"</a:t>
            </a:r>
            <a:r>
              <a:rPr lang="en-GB" dirty="0"/>
              <a:t> </a:t>
            </a:r>
            <a:r>
              <a:rPr lang="en-GB" sz="1200" i="1" dirty="0"/>
              <a:t>(debate de todos contra todos)</a:t>
            </a:r>
          </a:p>
          <a:p>
            <a:pPr eaLnBrk="1" hangingPunct="1"/>
            <a:endParaRPr lang="es-ES" sz="1200" i="1" dirty="0"/>
          </a:p>
          <a:p>
            <a:pPr eaLnBrk="1" hangingPunct="1">
              <a:buFontTx/>
              <a:buChar char="•"/>
            </a:pPr>
            <a:r>
              <a:rPr lang="en-GB" sz="1200" dirty="0"/>
              <a:t> Asegúrese de que el contenido sea </a:t>
            </a:r>
            <a:r>
              <a:rPr lang="en-GB" sz="1200" dirty="0" err="1"/>
              <a:t>relevante</a:t>
            </a:r>
            <a:r>
              <a:rPr lang="en-GB" sz="1200" dirty="0"/>
              <a:t> (</a:t>
            </a:r>
            <a:r>
              <a:rPr lang="en-GB" sz="1200" dirty="0" err="1"/>
              <a:t>consulte</a:t>
            </a:r>
            <a:r>
              <a:rPr lang="en-GB" sz="1200" dirty="0"/>
              <a:t> los Objetivos, piense en lo que los estudiantes quieren obtener de él - ¿Qué me es útil?)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Haga que los materiales sean coloridos y llamativos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Simplifique los materiales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Desarrolle diferentes métodos de entrega (por ejemplo, rotafolios, ejercicios, grupos de reunión, etc.)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Si es posible, utilice audiovisuales como apuntes</a:t>
            </a:r>
          </a:p>
          <a:p>
            <a:pPr eaLnBrk="1" hangingPunct="1">
              <a:buFontTx/>
              <a:buChar char="•"/>
            </a:pPr>
            <a:r>
              <a:rPr lang="en-GB" sz="1200" b="1" dirty="0"/>
              <a:t> No confíe en el guión literal; </a:t>
            </a:r>
            <a:r>
              <a:rPr dirty="0"/>
              <a:t>mantenga los puntos de viñetas al mínimo (si se usa PowerPoint, use el campo Notas para más detalles)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Cree texto de PowerPoint en minúsculas (para facilitar la lectura)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No use amarillo (difícil de ver); tenga en cuenta el rojo y el verde (no es bueno para las personas con daltonismo)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Apoye la formación con gráficos divertidos y significativos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El texto debe ser gramaticalmente correcto y sin faltas de ortografía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Si es posible, haga que alguien garantice la calidad de los materiales 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Si es posible, ensaye la formación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Complemente con folletos profesionales y/o ayudas para la memoria (por ejemplo, historias, estudios de casos, dibujos animados, citas, etc.)</a:t>
            </a:r>
          </a:p>
          <a:p>
            <a:pPr eaLnBrk="1" hangingPunct="1">
              <a:buFontTx/>
              <a:buChar char="•"/>
            </a:pPr>
            <a:r>
              <a:rPr lang="en-GB" sz="1200" dirty="0"/>
              <a:t> Mantenga los materiales de apoyo al mínimo necesario para hacer el trabajo</a:t>
            </a:r>
          </a:p>
          <a:p>
            <a:pPr eaLnBrk="1" hangingPunct="1">
              <a:buFontTx/>
              <a:buChar char="•"/>
            </a:pPr>
            <a:endParaRPr lang="es-ES" sz="1200" dirty="0"/>
          </a:p>
          <a:p>
            <a:pPr eaLnBrk="1" hangingPunct="1"/>
            <a:r>
              <a:rPr lang="en-GB" sz="1200" b="1" u="sng" dirty="0"/>
              <a:t>Folleto </a:t>
            </a:r>
            <a:r>
              <a:rPr lang="en-GB" sz="1200" b="1" dirty="0"/>
              <a:t>- 'Folletos' </a:t>
            </a:r>
            <a:r>
              <a:rPr lang="en-GB" sz="1200" i="1" dirty="0"/>
              <a:t>(debate)</a:t>
            </a:r>
          </a:p>
          <a:p>
            <a:pPr eaLnBrk="1" hangingPunct="1"/>
            <a:endParaRPr lang="es-ES" sz="1200" dirty="0"/>
          </a:p>
          <a:p>
            <a:pPr eaLnBrk="1" hangingPunct="1"/>
            <a:endParaRPr lang="es-ES" sz="1200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091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9CC96-303C-4354-887D-ABE3BAF32AF3}" type="slidenum">
              <a:rPr lang="en-GB" smtClean="0"/>
              <a:pPr/>
              <a:t>5</a:t>
            </a:fld>
            <a:endParaRPr lang="es-E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900" b="1" dirty="0"/>
              <a:t>P: "¿Cuál es una buena estructura para un evento de </a:t>
            </a:r>
            <a:r>
              <a:rPr lang="en-GB" sz="900" b="1" dirty="0" err="1"/>
              <a:t>formación</a:t>
            </a:r>
            <a:r>
              <a:rPr lang="en-GB" sz="900" b="1" dirty="0"/>
              <a:t>?" </a:t>
            </a:r>
            <a:r>
              <a:rPr lang="en-GB" sz="900" i="1" dirty="0"/>
              <a:t>(Los estudiantes consideran y debaten la estructura preferida antes de que se revele cada punto). El </a:t>
            </a:r>
            <a:r>
              <a:rPr lang="en-GB" sz="900" i="1" dirty="0" err="1"/>
              <a:t>capacitador</a:t>
            </a:r>
            <a:r>
              <a:rPr lang="en-GB" sz="900" i="1" dirty="0"/>
              <a:t> debe sacar a la luz cualquier punto clave no cubierto por los estudiantes):</a:t>
            </a:r>
          </a:p>
          <a:p>
            <a:pPr eaLnBrk="1" hangingPunct="1">
              <a:lnSpc>
                <a:spcPct val="80000"/>
              </a:lnSpc>
            </a:pPr>
            <a:endParaRPr lang="es-ES" sz="900" i="1" dirty="0"/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Apertura:</a:t>
            </a:r>
            <a:r>
              <a:rPr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Se presenta usted, el Instructor (saluda a los estudiantes en la puerta, ¡recuerde sonreír!)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Dé la bienvenida a su audiencia, cree un clima bueno/inicial y una </a:t>
            </a:r>
            <a:r>
              <a:rPr lang="en-GB" sz="900" dirty="0" err="1"/>
              <a:t>buena</a:t>
            </a:r>
            <a:r>
              <a:rPr lang="en-GB" sz="900" dirty="0"/>
              <a:t> </a:t>
            </a:r>
            <a:r>
              <a:rPr lang="en-GB" sz="900" dirty="0" err="1"/>
              <a:t>relación</a:t>
            </a:r>
            <a:r>
              <a:rPr lang="en-GB" sz="900" dirty="0"/>
              <a:t> </a:t>
            </a:r>
            <a:endParaRPr lang="es-ES" sz="900" i="1" dirty="0"/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Aperturas creativas/</a:t>
            </a:r>
            <a:r>
              <a:rPr lang="en-GB" sz="900" dirty="0" err="1"/>
              <a:t>potentes</a:t>
            </a:r>
            <a:r>
              <a:rPr lang="en-GB" sz="900" dirty="0"/>
              <a:t>: </a:t>
            </a:r>
            <a:r>
              <a:rPr lang="en-GB" sz="900" dirty="0" err="1"/>
              <a:t>Refuerza</a:t>
            </a:r>
            <a:r>
              <a:rPr lang="en-GB" sz="900" dirty="0"/>
              <a:t> los mensajes estratégicos, aporta profesionalidad, comunica el compromiso de la administración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Rompe el hielo para la audiencia de transición desde actividades anteriores 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Presentaciones: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Proporcionan al </a:t>
            </a:r>
            <a:r>
              <a:rPr lang="en-GB" sz="900" dirty="0" err="1"/>
              <a:t>capacitador</a:t>
            </a:r>
            <a:r>
              <a:rPr lang="en-GB" sz="900" dirty="0"/>
              <a:t> información sobre sus participantes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Ayudan al buen clima y la relación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Pregunte por el conocimiento del sujeto de los </a:t>
            </a:r>
            <a:r>
              <a:rPr lang="en-GB" sz="900" dirty="0" err="1"/>
              <a:t>estudiantes</a:t>
            </a:r>
            <a:r>
              <a:rPr lang="en-GB" sz="900" dirty="0"/>
              <a:t>: </a:t>
            </a:r>
            <a:r>
              <a:rPr lang="en-GB" sz="900" dirty="0" err="1"/>
              <a:t>hace</a:t>
            </a:r>
            <a:r>
              <a:rPr lang="en-GB" sz="900" dirty="0"/>
              <a:t> una introducción al tema, les hace sentir bien consigo mismos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Brinda información general y noticias sobre el desarrollo futuro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Muestra las 'preocupaciones' o 'problemas' </a:t>
            </a:r>
            <a:r>
              <a:rPr lang="en-GB" sz="900" dirty="0" err="1"/>
              <a:t>actuales</a:t>
            </a:r>
            <a:r>
              <a:rPr lang="en-GB" sz="900" dirty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Elude a las soluciones (por ejemplo, procesos para apoyar la implementación del sistema)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Agenda: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clara y concisa (¡no prolija!)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Mantiene al público y al </a:t>
            </a:r>
            <a:r>
              <a:rPr lang="en-GB" sz="900" dirty="0" err="1"/>
              <a:t>capacitador</a:t>
            </a:r>
            <a:r>
              <a:rPr lang="en-GB" sz="900" dirty="0"/>
              <a:t> en el buen camino (ayuda a evitar los bloqueos mentales)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Si los estudiantes saben lo que viene a continuación, se evitan las interrupciones innecesarias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Permite a la audiencia ver la dirección lógica y la conclusión del evento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Gestiona las expectativas de la audiencia (por ejemplo, reglas de la casa, descansos,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Objetivos: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Estados a los que quiere ir, cómo va a llegar allí y las condiciones del entorno (referencia 'INTELIGENTE' - cuantificables - objetivos)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Aborda la "actitud y motivación" - el "¿Qué me es útil?"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Proporciona el vínculo entre la formación y el trabajo del participante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Cuerpo principal de formación: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real y contener una prueba de apoyo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Debe ser animado e interesante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</a:t>
            </a:r>
            <a:r>
              <a:rPr lang="en-GB" sz="900" dirty="0" err="1"/>
              <a:t>Simplifique</a:t>
            </a:r>
            <a:r>
              <a:rPr lang="en-GB" sz="900" dirty="0"/>
              <a:t>. Evite la palabrería (la audiencia pierde interés y concentración)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Desarrolle la interacción (por ejemplo, preguntas para verificar la comprensión, accesorios, etc.)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Resumen/conclusión (uno o ambos):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Resuma después de cada tema principal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Visite de nuevo los puntos clave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Revise los temas para verificar la comprensión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los diferentes aspectos de su formación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Verifique si se han cumplido los objetivos</a:t>
            </a:r>
          </a:p>
          <a:p>
            <a:pPr eaLnBrk="1" hangingPunct="1">
              <a:lnSpc>
                <a:spcPct val="80000"/>
              </a:lnSpc>
            </a:pPr>
            <a:r>
              <a:rPr lang="en-GB" sz="900" b="1" dirty="0"/>
              <a:t>Próximos pasos/recomendaciones: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Brinde la oportunidad de recibir comentarios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Recopile recomendaciones para el progreso futuro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Discuta y acuerde un plan de acción para aplicar lo que se ha aprendido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en-GB" sz="900" dirty="0"/>
              <a:t> ¡NO SOLO TERMINES como una cosa más hecha!</a:t>
            </a:r>
          </a:p>
        </p:txBody>
      </p:sp>
    </p:spTree>
    <p:extLst>
      <p:ext uri="{BB962C8B-B14F-4D97-AF65-F5344CB8AC3E}">
        <p14:creationId xmlns:p14="http://schemas.microsoft.com/office/powerpoint/2010/main" val="1077034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9CC96-303C-4354-887D-ABE3BAF32AF3}" type="slidenum">
              <a:rPr lang="en-GB" smtClean="0"/>
              <a:pPr/>
              <a:t>6</a:t>
            </a:fld>
            <a:endParaRPr lang="es-E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Consideraciones de contenido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Apoye la formación con gráficos divertidos y significativos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El texto debe ser gramaticalmente correcto y sin faltas de ortografía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Si es posible, haga que alguien garantice la calidad de los materiales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Si es posible, ensaye la formación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Utilice folletos profesionales/ayudas para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memorizar</a:t>
            </a:r>
            <a:endParaRPr lang="en-GB" sz="1200" kern="1200" dirty="0">
              <a:solidFill>
                <a:schemeClr val="tx1"/>
              </a:solidFill>
              <a:effectLst/>
              <a:latin typeface="Arial" charset="0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Mantenga los materiales de apoyo al mínimo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</a:rPr>
              <a:t> 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051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EAAEC2-65D0-48A1-881E-0A20C149ECFB}" type="slidenum">
              <a:rPr lang="en-GB" smtClean="0"/>
              <a:pPr/>
              <a:t>7</a:t>
            </a:fld>
            <a:endParaRPr lang="es-E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z="1000" b="1" dirty="0"/>
              <a:t>P: "¿Qué significa 'KIS'?"</a:t>
            </a:r>
            <a:r>
              <a:rPr lang="en-GB" sz="1000" dirty="0"/>
              <a:t> SIMPLIFIQUE (KEEP IT SIMPLE) </a:t>
            </a:r>
            <a:endParaRPr lang="es-ES" sz="1000" i="1" dirty="0"/>
          </a:p>
          <a:p>
            <a:pPr eaLnBrk="1" hangingPunct="1"/>
            <a:endParaRPr lang="es-ES" sz="1000" dirty="0"/>
          </a:p>
          <a:p>
            <a:pPr eaLnBrk="1" hangingPunct="1"/>
            <a:r>
              <a:rPr lang="en-GB" sz="1000" b="1" dirty="0"/>
              <a:t>P: "¿Cómo podemos simplificar?" </a:t>
            </a:r>
            <a:r>
              <a:rPr lang="en-GB" sz="1000" i="1" dirty="0"/>
              <a:t>(debate)</a:t>
            </a:r>
          </a:p>
          <a:p>
            <a:pPr eaLnBrk="1" hangingPunct="1"/>
            <a:endParaRPr lang="es-ES" sz="1000" i="1" dirty="0"/>
          </a:p>
          <a:p>
            <a:pPr eaLnBrk="1" hangingPunct="1">
              <a:buFontTx/>
              <a:buChar char="•"/>
            </a:pPr>
            <a:r>
              <a:rPr lang="en-GB" sz="1000" dirty="0"/>
              <a:t> </a:t>
            </a:r>
            <a:r>
              <a:rPr lang="en-GB" sz="1000" dirty="0" err="1"/>
              <a:t>Incluya</a:t>
            </a:r>
            <a:r>
              <a:rPr lang="en-GB" sz="1000" dirty="0"/>
              <a:t> la 'necesidad de saber', no 'agradable de saber' 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Utilice puntos cortos, punto por punto, como apuntes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Evite las notas literales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Si es apropiado, use</a:t>
            </a:r>
            <a:r>
              <a:rPr lang="en-GB" sz="1000" b="1" u="sng" dirty="0"/>
              <a:t> tarjetas de </a:t>
            </a:r>
            <a:r>
              <a:rPr lang="en-GB" sz="1000" b="1" u="sng" dirty="0" err="1"/>
              <a:t>apuntes</a:t>
            </a:r>
            <a:r>
              <a:rPr lang="en-GB" sz="1000" i="1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</a:t>
            </a:r>
            <a:r>
              <a:rPr lang="en-GB" sz="1000" i="1" dirty="0"/>
              <a:t>(</a:t>
            </a:r>
            <a:r>
              <a:rPr lang="en-GB" sz="1000" i="1" dirty="0" err="1"/>
              <a:t>capacitador</a:t>
            </a:r>
            <a:r>
              <a:rPr lang="en-GB" sz="1000" i="1" dirty="0"/>
              <a:t> para </a:t>
            </a:r>
            <a:r>
              <a:rPr lang="en-GB" sz="1000" i="1" dirty="0" err="1"/>
              <a:t>mostrar</a:t>
            </a:r>
            <a:r>
              <a:rPr lang="en-GB" sz="1000" i="1" dirty="0"/>
              <a:t>)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Los medios tienden a ser </a:t>
            </a:r>
            <a:r>
              <a:rPr lang="en-GB" sz="1000" dirty="0" err="1"/>
              <a:t>sobreutilizados</a:t>
            </a:r>
            <a:r>
              <a:rPr lang="en-GB" sz="1000" dirty="0"/>
              <a:t>: </a:t>
            </a:r>
            <a:r>
              <a:rPr lang="en-GB" sz="1000" b="1" dirty="0"/>
              <a:t>evite la "muerte por PowerPoint"</a:t>
            </a:r>
          </a:p>
          <a:p>
            <a:pPr eaLnBrk="1" hangingPunct="1">
              <a:buFontTx/>
              <a:buChar char="•"/>
            </a:pPr>
            <a:r>
              <a:rPr lang="en-GB" sz="1000" dirty="0"/>
              <a:t> Cambie los medios y el método de entrega con la mayor frecuencia posible (</a:t>
            </a:r>
            <a:r>
              <a:rPr lang="en-GB" sz="1000" b="1" i="1" dirty="0"/>
              <a:t>para formación técnica, ¡cada 3 minutos aproximadamente!</a:t>
            </a:r>
            <a:r>
              <a:rPr lang="en-GB" sz="1000" dirty="0"/>
              <a:t>)</a:t>
            </a:r>
          </a:p>
          <a:p>
            <a:pPr eaLnBrk="1" hangingPunct="1"/>
            <a:endParaRPr lang="es-ES" sz="1000" b="1" i="1" dirty="0"/>
          </a:p>
          <a:p>
            <a:pPr eaLnBrk="1" hangingPunct="1"/>
            <a:r>
              <a:rPr lang="en-GB" sz="1000" b="1" dirty="0"/>
              <a:t>¡Pregunta clave!: "</a:t>
            </a:r>
            <a:r>
              <a:rPr lang="en-GB" sz="1000" b="1" u="sng" dirty="0"/>
              <a:t>¿Cuál es el medio más interactivo, flexible e innovador en la </a:t>
            </a:r>
            <a:r>
              <a:rPr lang="en-GB" sz="1000" b="1" u="sng" dirty="0" err="1"/>
              <a:t>presentación</a:t>
            </a:r>
            <a:r>
              <a:rPr lang="en-GB" sz="1000" b="1" u="sng" dirty="0"/>
              <a:t>?</a:t>
            </a:r>
            <a:r>
              <a:rPr lang="en-GB" sz="1000" b="1" dirty="0"/>
              <a:t>"</a:t>
            </a:r>
            <a:r>
              <a:rPr lang="en-GB" dirty="0"/>
              <a:t> </a:t>
            </a:r>
            <a:r>
              <a:rPr lang="en-GB" sz="1000" dirty="0"/>
              <a:t>¡Usted, el </a:t>
            </a:r>
            <a:r>
              <a:rPr lang="en-GB" sz="1000" dirty="0" err="1"/>
              <a:t>capacitador</a:t>
            </a:r>
            <a:r>
              <a:rPr lang="en-GB" sz="1000" dirty="0"/>
              <a:t>!</a:t>
            </a:r>
            <a:r>
              <a:rPr dirty="0"/>
              <a:t> </a:t>
            </a:r>
          </a:p>
          <a:p>
            <a:pPr eaLnBrk="1" hangingPunct="1"/>
            <a:endParaRPr lang="es-ES" sz="1000" i="1" dirty="0"/>
          </a:p>
          <a:p>
            <a:pPr eaLnBrk="1" hangingPunct="1"/>
            <a:r>
              <a:rPr lang="en-GB" sz="1000" b="1" dirty="0" err="1"/>
              <a:t>Ejercicio</a:t>
            </a:r>
            <a:r>
              <a:rPr lang="en-GB" sz="1000" b="1" dirty="0"/>
              <a:t>: </a:t>
            </a:r>
            <a:r>
              <a:rPr lang="en-GB" sz="1000" dirty="0"/>
              <a:t>Los estudiantes pueden practicar entregando un elemento de la formación técnica sin el uso de ppt</a:t>
            </a:r>
            <a:endParaRPr lang="es-ES" sz="1000" dirty="0"/>
          </a:p>
          <a:p>
            <a:pPr eaLnBrk="1" hangingPunct="1"/>
            <a:endParaRPr lang="es-ES" sz="1000" dirty="0"/>
          </a:p>
          <a:p>
            <a:pPr eaLnBrk="1" hangingPunct="1"/>
            <a:endParaRPr lang="es-ES" dirty="0"/>
          </a:p>
          <a:p>
            <a:pPr eaLnBrk="1" hangingPunct="1"/>
            <a:endParaRPr lang="es-ES" dirty="0"/>
          </a:p>
          <a:p>
            <a:pPr eaLnBrk="1" hangingPunct="1"/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20263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57450" y="323850"/>
            <a:ext cx="1727200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Cómo simplificar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Incluya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la 'necesidad de saber', no 'agradable de saber' 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Utilice puntos cortos, punto por punto, como apuntes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Evite las notas literales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Si es apropiado, use tarjetas de apuntes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medios tienden a ser sobreutilizados</a:t>
            </a:r>
          </a:p>
          <a:p>
            <a:pPr marL="171450" lvl="0" indent="-171450">
              <a:buFont typeface="Arial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Cambie los medios y el método de entrega con la mayor frecuencia posible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74537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681DBC-39DA-4D0E-A680-DF7D307292E5}" type="slidenum">
              <a:rPr lang="en-GB" smtClean="0"/>
              <a:pPr/>
              <a:t>9</a:t>
            </a:fld>
            <a:endParaRPr lang="es-E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457450" y="323850"/>
            <a:ext cx="1727200" cy="1295400"/>
          </a:xfrm>
          <a:ln cap="flat"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Los siete pasos hacia el éxito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Planificación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Investigación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Estructura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Contenido</a:t>
            </a:r>
          </a:p>
          <a:p>
            <a:pPr lvl="0"/>
            <a:r>
              <a:rPr lang="en-GB" sz="1200" b="1" kern="1200" dirty="0">
                <a:solidFill>
                  <a:schemeClr val="tx1"/>
                </a:solidFill>
                <a:effectLst/>
                <a:latin typeface="Arial" charset="0"/>
              </a:rPr>
              <a:t>Imagen</a:t>
            </a:r>
            <a:endParaRPr lang="es-E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Repaso</a:t>
            </a:r>
          </a:p>
          <a:p>
            <a:pPr lvl="0"/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¡Más repaso!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Esta diapositiva vuelve a presentar los 7 pasos a los delegados: en esta sesión se tratarán los tres pasos finales. El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Arial" charset="0"/>
              </a:rPr>
              <a:t>capacitador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Arial" charset="0"/>
              </a:rPr>
              <a:t> debe presentar el primer tema: imagen.</a:t>
            </a:r>
            <a:r>
              <a:rPr dirty="0"/>
              <a:t> </a:t>
            </a:r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4485A-051D-42C6-89E4-2604F819C3A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860B-5994-4C90-AA65-6E8174D961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7445-CB33-4365-9426-3C8EE2CD7AFD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D849E-E1C1-48EC-B6D5-8C958D8B5F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F627F-CD8E-4E44-B25E-411F80FA7C53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B151D-57CD-425D-A672-0D9FF107B6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2908-079F-4F60-8598-9F8F8CBC5F5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6DABF-9863-49D8-8AEA-85ACD6B61A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6127-AF1F-4F80-9830-F2C8DDD81EF8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36F5D-BC53-45F0-98B9-C2B4ECECD9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37DF4-8B73-4151-AAB8-74323BE1FB9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048B1-320D-40FA-8091-A854424139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93B69-0B13-4038-85E8-73196AFA5A86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42F75-5BD2-4C65-8555-8BE8597140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7BE5D-0F12-4A85-A9C9-0C10573F26AB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01AD3-5B0E-4B37-8127-CF0B487B42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11507-E1CE-4F38-BC07-9C36D8AF96E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9ED0D-29F8-4BF0-9AE7-F25F170C3F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F5CA2-A7CD-4593-A4E6-43959F069A7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AC63E-1321-4BD9-9298-950380CCD8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6A27A-C583-4BBE-BBD1-956EDA3632CC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8717B-32C5-4165-B8DF-2ABBEB4AAD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B372F-A591-4CAE-8DBF-338C6BC8FAA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A212-6DBE-4251-883E-326171382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FA5F4-95AD-455C-A0A9-73B4004F018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8554D-0BD2-418E-96D4-979401467F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D7B6-C226-42BB-87A5-9A0F9E7C4436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92EDA-4705-40CC-8789-CADDF6491E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968C-E84B-4047-A5FF-42E15C4ED854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88AF3-90AF-4720-8FF3-EB367C6F1A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37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0FD55-2D85-4A01-9B6E-2EE03700F2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January 08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17D96-9D7C-4596-A282-BCDD7716654E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074F6-0271-435C-8E7C-D6D1753D04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C3AE-00AC-4CA0-B7E0-57F56B72D33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EF405-C410-4B60-A865-877298680F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ED74C-E3AC-40BA-909A-0EC6D77F6B1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0C57A-0776-4FF0-8D5C-331797499B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B71FC-3B46-4CAE-A98E-1935AB989F4D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D3000-D8AF-42CC-B21B-5551A669D0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A3C76-0429-4DBD-A436-E3AF991EA67C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9D8E6-642D-4DEB-BCDF-9643ED99FE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01440-3087-43EC-8F14-40537B690429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45C87-FA51-4F94-B007-86786A8A9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F235D-C3AC-4091-ACEC-40D17B932435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3730F-A79A-48AE-B0C6-9917F2ECFA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573A0EB-D3B0-4B45-9D74-C24DB8437883}" type="datetimeFigureOut">
              <a:rPr lang="en-US"/>
              <a:pPr>
                <a:defRPr/>
              </a:pPr>
              <a:t>1/25/2019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15D8A82-C176-410A-8A08-BE156C0DE0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January 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412836-1691-44A1-B95B-515C2095E2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573016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Sesión 1.4.3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Preparación y </a:t>
            </a:r>
            <a:r>
              <a:rPr lang="en-US" dirty="0" err="1">
                <a:solidFill>
                  <a:schemeClr val="bg1">
                    <a:lumMod val="65000"/>
                  </a:schemeClr>
                </a:solidFill>
              </a:rPr>
              <a:t>planificación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Aprendizaje y comunicación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2468837"/>
          </a:xfrm>
        </p:spPr>
        <p:txBody>
          <a:bodyPr>
            <a:normAutofit/>
          </a:bodyPr>
          <a:lstStyle/>
          <a:p>
            <a:r>
              <a:rPr lang="en-US" sz="4000" b="1" dirty="0"/>
              <a:t>Formación sobre ciberdelincuencia</a:t>
            </a:r>
            <a:br/>
            <a:r>
              <a:rPr lang="en-US" sz="4000" b="1" dirty="0"/>
              <a:t>para jueces y fiscales</a:t>
            </a:r>
            <a:endParaRPr lang="es-ES" sz="4000" dirty="0"/>
          </a:p>
        </p:txBody>
      </p:sp>
      <p:pic>
        <p:nvPicPr>
          <p:cNvPr id="7" name="Picture 6" descr="Z:\0_C-PROC\0_Admin\Funded EU+COE - Implemented COE quadr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0"/>
            <a:ext cx="6112768" cy="14847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1522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Hablar al grupo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sz="2800" dirty="0"/>
              <a:t>El movimiento del presentador </a:t>
            </a:r>
            <a:r>
              <a:rPr sz="2800" dirty="0" err="1"/>
              <a:t>puede</a:t>
            </a:r>
            <a:r>
              <a:rPr sz="2800" dirty="0"/>
              <a:t> </a:t>
            </a:r>
            <a:r>
              <a:rPr sz="2800" dirty="0" err="1"/>
              <a:t>infundir</a:t>
            </a:r>
            <a:r>
              <a:rPr sz="2800" dirty="0"/>
              <a:t> confianza (</a:t>
            </a:r>
            <a:r>
              <a:rPr sz="2800" dirty="0" err="1"/>
              <a:t>pero</a:t>
            </a:r>
            <a:r>
              <a:rPr sz="2800" dirty="0"/>
              <a:t> </a:t>
            </a:r>
            <a:r>
              <a:rPr lang="es-ES" sz="2800" dirty="0"/>
              <a:t>sin</a:t>
            </a:r>
            <a:r>
              <a:rPr sz="2800" dirty="0"/>
              <a:t> ritmo) </a:t>
            </a:r>
            <a:endParaRPr lang="es-ES" sz="2800" dirty="0"/>
          </a:p>
          <a:p>
            <a:pPr lvl="0"/>
            <a:r>
              <a:rPr sz="2800" dirty="0"/>
              <a:t>No use un podio ni esté parado detrás de un escritorio</a:t>
            </a:r>
            <a:endParaRPr lang="es-ES" sz="2800" dirty="0"/>
          </a:p>
          <a:p>
            <a:pPr lvl="0"/>
            <a:r>
              <a:rPr sz="2800" dirty="0"/>
              <a:t>Muévase dentro y fuera del grupo</a:t>
            </a:r>
            <a:endParaRPr lang="es-ES" sz="2800" dirty="0"/>
          </a:p>
          <a:p>
            <a:pPr lvl="0"/>
            <a:r>
              <a:rPr sz="2800" dirty="0"/>
              <a:t>Cambie el "frente" de la habitación periódicamente y muévase hacia los lados o hacia atrás</a:t>
            </a:r>
            <a:endParaRPr lang="es-ES" sz="2800" dirty="0"/>
          </a:p>
          <a:p>
            <a:pPr lvl="0"/>
            <a:r>
              <a:rPr sz="2800" dirty="0"/>
              <a:t>Realice movimientos naturales de manos y brazos cuando hable</a:t>
            </a:r>
            <a:endParaRPr lang="es-E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5241358"/>
            <a:ext cx="2123728" cy="15907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344" y="0"/>
            <a:ext cx="1475656" cy="226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67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Hablar al grupo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dirty="0"/>
              <a:t>Evite exhibir elementos negativos no verbales, por ejemplo, fruncir el ceño, sacudir la cabeza y expresiones faciales.</a:t>
            </a:r>
            <a:endParaRPr lang="es-ES" dirty="0"/>
          </a:p>
          <a:p>
            <a:pPr lvl="0"/>
            <a:r>
              <a:rPr dirty="0"/>
              <a:t>Varíe el tono, el tempo y el volumen de su voz</a:t>
            </a:r>
            <a:endParaRPr lang="es-ES" dirty="0"/>
          </a:p>
          <a:p>
            <a:pPr lvl="0"/>
            <a:r>
              <a:rPr dirty="0"/>
              <a:t>Haga una pausa periódicamente para enfatizar</a:t>
            </a:r>
            <a:endParaRPr lang="es-ES" dirty="0"/>
          </a:p>
          <a:p>
            <a:pPr lvl="0"/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4098518"/>
            <a:ext cx="2771800" cy="275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455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Hablar al grupo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sz="2800" dirty="0"/>
              <a:t>Evite los comportamientos de distracción personales, por ejemplo, mover cosas en los bolsillos, hacer clic con un bolígrafo, agitar un puntero, balancearse o hablar con muletillas</a:t>
            </a:r>
            <a:endParaRPr lang="es-ES" sz="2800" dirty="0"/>
          </a:p>
          <a:p>
            <a:pPr lvl="0"/>
            <a:r>
              <a:rPr sz="2800" dirty="0"/>
              <a:t>Busque contacto visual con toda su audiencia, no solo con los que estén atentos</a:t>
            </a:r>
            <a:endParaRPr lang="es-ES" sz="2800" dirty="0"/>
          </a:p>
          <a:p>
            <a:pPr lvl="0"/>
            <a:r>
              <a:rPr sz="2800" dirty="0"/>
              <a:t>Mire de persona a persona al azar en lugar de seguir un patrón como escanear de un lado a otro</a:t>
            </a:r>
            <a:endParaRPr lang="es-ES" sz="2800" dirty="0"/>
          </a:p>
          <a:p>
            <a:pPr lvl="0"/>
            <a:r>
              <a:rPr sz="2800" dirty="0"/>
              <a:t>Sonría a menudo y sea amable y positivo con su mensaje</a:t>
            </a:r>
            <a:endParaRPr lang="es-ES" sz="2800" dirty="0"/>
          </a:p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9615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Hablar al grupo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dirty="0"/>
              <a:t>Intente ser espontáneo; evite confiar en notas detalladas o un guión </a:t>
            </a:r>
            <a:endParaRPr lang="es-ES" dirty="0"/>
          </a:p>
          <a:p>
            <a:pPr lvl="0"/>
            <a:r>
              <a:rPr dirty="0"/>
              <a:t>Sea usted mismo y no se preocupe por los gestos personales</a:t>
            </a:r>
            <a:endParaRPr lang="es-ES" dirty="0"/>
          </a:p>
          <a:p>
            <a:pPr lvl="0"/>
            <a:r>
              <a:rPr dirty="0"/>
              <a:t>Si el humor es una de sus fortalezas, </a:t>
            </a:r>
            <a:r>
              <a:rPr dirty="0" err="1"/>
              <a:t>úselo</a:t>
            </a:r>
            <a:r>
              <a:rPr dirty="0"/>
              <a:t>.</a:t>
            </a:r>
            <a:r>
              <a:rPr lang="en-GB" dirty="0"/>
              <a:t> </a:t>
            </a:r>
            <a:r>
              <a:rPr dirty="0"/>
              <a:t>Si no, no lo </a:t>
            </a:r>
            <a:r>
              <a:rPr dirty="0" err="1"/>
              <a:t>fuerce</a:t>
            </a:r>
            <a:r>
              <a:rPr dirty="0"/>
              <a:t>.</a:t>
            </a:r>
            <a:r>
              <a:rPr lang="en-GB" dirty="0"/>
              <a:t> </a:t>
            </a:r>
            <a:endParaRPr lang="es-ES" dirty="0"/>
          </a:p>
          <a:p>
            <a:pPr lvl="0"/>
            <a:r>
              <a:rPr dirty="0"/>
              <a:t>Considere rompecabezas o caricaturas en su lugar </a:t>
            </a:r>
            <a:endParaRPr lang="es-ES" dirty="0"/>
          </a:p>
          <a:p>
            <a:pPr lvl="0"/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5373216"/>
            <a:ext cx="2971552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997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Hablar al grupo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dirty="0"/>
              <a:t>Intente evitar dar conferencias durante los momentos de "inactividad", justo antes o después del almuerzo; al final del día. </a:t>
            </a:r>
          </a:p>
          <a:p>
            <a:pPr lvl="0"/>
            <a:r>
              <a:rPr dirty="0"/>
              <a:t>La capacidad de atención de la mayoría de las personas es de 12 a 20 minutos, por lo tanto, cambie los métodos con frecuencia</a:t>
            </a:r>
            <a:endParaRPr lang="es-ES" dirty="0"/>
          </a:p>
          <a:p>
            <a:pPr lvl="0"/>
            <a:r>
              <a:rPr dirty="0"/>
              <a:t>Use imágenes para aumentar la efectividad</a:t>
            </a:r>
            <a:endParaRPr lang="es-ES" dirty="0"/>
          </a:p>
          <a:p>
            <a:pPr lvl="0"/>
            <a:r>
              <a:rPr dirty="0"/>
              <a:t>Use ejemplos personales para ilustrar el contenido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5678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Leyes del lenguaje</a:t>
            </a:r>
          </a:p>
        </p:txBody>
      </p:sp>
      <p:pic>
        <p:nvPicPr>
          <p:cNvPr id="39941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2420938"/>
            <a:ext cx="653097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4858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Leyes del lenguaje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/>
              <a:t>¿Qué tipo de lenguaje deberíamos usar y por qué?</a:t>
            </a:r>
            <a:endParaRPr lang="es-ES" b="1" dirty="0"/>
          </a:p>
          <a:p>
            <a:pPr lvl="0"/>
            <a:r>
              <a:rPr dirty="0"/>
              <a:t>El ritmo de </a:t>
            </a:r>
            <a:r>
              <a:rPr lang="es-ES" dirty="0"/>
              <a:t>la </a:t>
            </a:r>
            <a:r>
              <a:rPr dirty="0" err="1"/>
              <a:t>formación</a:t>
            </a:r>
            <a:r>
              <a:rPr dirty="0"/>
              <a:t> debe </a:t>
            </a:r>
            <a:r>
              <a:rPr dirty="0" err="1"/>
              <a:t>ajustarse</a:t>
            </a:r>
            <a:r>
              <a:rPr dirty="0"/>
              <a:t> a aquellos para quienes el idioma de entrega no es su lengua materna</a:t>
            </a:r>
          </a:p>
          <a:p>
            <a:pPr lvl="0"/>
            <a:r>
              <a:rPr dirty="0"/>
              <a:t>Es esencial elegir un lenguaje cultural y comercial apropiado; ajuste su uso del lenguaje a su audiencia</a:t>
            </a:r>
          </a:p>
          <a:p>
            <a:r>
              <a:rPr dirty="0"/>
              <a:t>NO ASUMA que su audiencia </a:t>
            </a:r>
            <a:r>
              <a:rPr dirty="0" err="1"/>
              <a:t>técnica</a:t>
            </a:r>
            <a:r>
              <a:rPr dirty="0"/>
              <a:t> </a:t>
            </a:r>
            <a:r>
              <a:rPr dirty="0" err="1"/>
              <a:t>entiend</a:t>
            </a:r>
            <a:r>
              <a:rPr lang="es-ES" dirty="0"/>
              <a:t>e</a:t>
            </a:r>
            <a:r>
              <a:rPr dirty="0"/>
              <a:t> SUS términos técnicos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704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Leyes del lenguaje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/>
              <a:t>¿Qué tipo de lenguaje deberíamos usar y por qué?</a:t>
            </a:r>
          </a:p>
          <a:p>
            <a:pPr lvl="0"/>
            <a:r>
              <a:rPr dirty="0"/>
              <a:t>Evite la jerga y los acrónimos</a:t>
            </a:r>
          </a:p>
          <a:p>
            <a:pPr lvl="0"/>
            <a:r>
              <a:rPr dirty="0"/>
              <a:t>Evite las frases del </a:t>
            </a:r>
            <a:r>
              <a:rPr dirty="0" err="1"/>
              <a:t>tipo</a:t>
            </a:r>
            <a:r>
              <a:rPr dirty="0"/>
              <a:t>:</a:t>
            </a:r>
            <a:r>
              <a:rPr lang="en-GB" dirty="0"/>
              <a:t> </a:t>
            </a:r>
            <a:r>
              <a:rPr dirty="0"/>
              <a:t>"Debería haber", "cometió un error", "no puede", "no </a:t>
            </a:r>
            <a:r>
              <a:rPr dirty="0" err="1"/>
              <a:t>entiende</a:t>
            </a:r>
            <a:r>
              <a:rPr dirty="0"/>
              <a:t>",</a:t>
            </a:r>
            <a:r>
              <a:rPr lang="en-GB" dirty="0"/>
              <a:t> </a:t>
            </a:r>
          </a:p>
          <a:p>
            <a:pPr marL="0" lvl="0" indent="0">
              <a:buNone/>
            </a:pPr>
            <a:r>
              <a:rPr lang="en-GB" dirty="0"/>
              <a:t>			“</a:t>
            </a:r>
            <a:r>
              <a:rPr dirty="0"/>
              <a:t>¿por qué no?", etc.</a:t>
            </a:r>
            <a:endParaRPr lang="es-ES" dirty="0"/>
          </a:p>
          <a:p>
            <a:endParaRPr lang="es-E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63398"/>
            <a:ext cx="29210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25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404664"/>
            <a:ext cx="8229600" cy="1152128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Técnicas de cuestionamiento</a:t>
            </a: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467544" y="4293096"/>
            <a:ext cx="813593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r>
              <a:rPr lang="en-GB" sz="2800" b="1" dirty="0">
                <a:solidFill>
                  <a:srgbClr val="000000"/>
                </a:solidFill>
                <a:latin typeface="+mj-lt"/>
              </a:rPr>
              <a:t>Tenía seis hombres honestos que servían</a:t>
            </a:r>
          </a:p>
          <a:p>
            <a:pPr algn="ctr" eaLnBrk="1" hangingPunct="1"/>
            <a:r>
              <a:rPr lang="en-GB" sz="2800" b="1" dirty="0">
                <a:solidFill>
                  <a:srgbClr val="000000"/>
                </a:solidFill>
                <a:latin typeface="+mj-lt"/>
              </a:rPr>
              <a:t>Me enseñaron todo lo que supe</a:t>
            </a:r>
          </a:p>
          <a:p>
            <a:pPr algn="ctr" eaLnBrk="1" hangingPunct="1"/>
            <a:r>
              <a:rPr b="1" dirty="0"/>
              <a:t>¡Sus nombres eran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cuándo</a:t>
            </a:r>
            <a:r>
              <a:rPr b="1" dirty="0"/>
              <a:t>,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dónde</a:t>
            </a:r>
            <a:r>
              <a:rPr b="1" dirty="0"/>
              <a:t>,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cómo</a:t>
            </a:r>
            <a:r>
              <a:rPr b="1" dirty="0"/>
              <a:t>,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por qué</a:t>
            </a:r>
            <a:r>
              <a:rPr b="1" dirty="0"/>
              <a:t>,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qué</a:t>
            </a:r>
            <a:r>
              <a:rPr b="1" dirty="0"/>
              <a:t> y </a:t>
            </a:r>
            <a:r>
              <a:rPr lang="en-GB" sz="2800" b="1" dirty="0">
                <a:solidFill>
                  <a:srgbClr val="FF0000"/>
                </a:solidFill>
                <a:latin typeface="+mj-lt"/>
              </a:rPr>
              <a:t>quién</a:t>
            </a:r>
            <a:r>
              <a:rPr b="1" dirty="0"/>
              <a:t>!</a:t>
            </a:r>
          </a:p>
        </p:txBody>
      </p:sp>
      <p:pic>
        <p:nvPicPr>
          <p:cNvPr id="4198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1773238"/>
            <a:ext cx="2784475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3729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GB" sz="2800" dirty="0"/>
              <a:t>Directa: por ejemplo, "Sonia, ¿por qué las preguntas son importantes en la formación?"</a:t>
            </a:r>
          </a:p>
          <a:p>
            <a:pPr eaLnBrk="1" hangingPunct="1">
              <a:buFontTx/>
              <a:buChar char="•"/>
            </a:pPr>
            <a:r>
              <a:rPr lang="en-GB" sz="2800" dirty="0"/>
              <a:t>Inversa: Geoff le hace una pregunta al </a:t>
            </a:r>
            <a:r>
              <a:rPr lang="en-GB" sz="2800" dirty="0" err="1"/>
              <a:t>capacitador</a:t>
            </a:r>
            <a:r>
              <a:rPr lang="en-GB" sz="2800" dirty="0"/>
              <a:t>, por ejemplo, "¿A qué hora terminamos hoy?" El </a:t>
            </a:r>
            <a:r>
              <a:rPr lang="en-GB" sz="2800" dirty="0" err="1"/>
              <a:t>capacitador</a:t>
            </a:r>
            <a:r>
              <a:rPr lang="en-GB" sz="2800" dirty="0"/>
              <a:t> revierte la pregunta a Geoff: "¿A qué hora crees que </a:t>
            </a:r>
            <a:r>
              <a:rPr lang="en-GB" sz="2800" dirty="0" err="1"/>
              <a:t>terminaremos</a:t>
            </a:r>
            <a:r>
              <a:rPr lang="en-GB" sz="2800" dirty="0"/>
              <a:t>, Geoff?"</a:t>
            </a:r>
          </a:p>
          <a:p>
            <a:pPr eaLnBrk="1" hangingPunct="1">
              <a:buFontTx/>
              <a:buChar char="•"/>
            </a:pPr>
            <a:r>
              <a:rPr lang="en-GB" sz="2800" dirty="0" err="1"/>
              <a:t>Refleje</a:t>
            </a:r>
            <a:r>
              <a:rPr lang="en-GB" sz="2800" dirty="0"/>
              <a:t> - Patricia le hace una pregunta al </a:t>
            </a:r>
            <a:r>
              <a:rPr lang="en-GB" sz="2800" dirty="0" err="1"/>
              <a:t>capacitador</a:t>
            </a:r>
            <a:r>
              <a:rPr lang="en-GB" sz="2800" dirty="0"/>
              <a:t>, por ejemplo, "¿Qué soporte en línea se </a:t>
            </a:r>
            <a:r>
              <a:rPr lang="en-GB" sz="2800" dirty="0" err="1"/>
              <a:t>proporcionará</a:t>
            </a:r>
            <a:r>
              <a:rPr lang="en-GB" sz="2800" dirty="0"/>
              <a:t>?" El </a:t>
            </a:r>
            <a:r>
              <a:rPr lang="en-GB" sz="2800" dirty="0" err="1"/>
              <a:t>capacitador</a:t>
            </a:r>
            <a:r>
              <a:rPr lang="en-GB" sz="2800" dirty="0"/>
              <a:t> refleja a otro </a:t>
            </a:r>
            <a:r>
              <a:rPr lang="en-GB" sz="2800" dirty="0" err="1"/>
              <a:t>participante</a:t>
            </a:r>
            <a:r>
              <a:rPr lang="en-GB" sz="2800" dirty="0"/>
              <a:t>: "Sonia, ¿puedes ayudar a Patricia con esta pregunta, por favor?"</a:t>
            </a:r>
            <a:endParaRPr lang="es-ES" sz="2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52128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Técnicas de cuestionamiento</a:t>
            </a:r>
          </a:p>
        </p:txBody>
      </p:sp>
    </p:spTree>
    <p:extLst>
      <p:ext uri="{BB962C8B-B14F-4D97-AF65-F5344CB8AC3E}">
        <p14:creationId xmlns:p14="http://schemas.microsoft.com/office/powerpoint/2010/main" val="97484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dirty="0">
                <a:solidFill>
                  <a:srgbClr val="000000"/>
                </a:solidFill>
              </a:rPr>
              <a:t>Al final de estas sesiones, los delegados podrán: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Elevar</a:t>
            </a:r>
            <a:r>
              <a:rPr lang="en-GB" sz="2800" dirty="0">
                <a:solidFill>
                  <a:srgbClr val="000000"/>
                </a:solidFill>
              </a:rPr>
              <a:t> su imagen </a:t>
            </a:r>
            <a:r>
              <a:rPr lang="en-GB" sz="2800" dirty="0" err="1">
                <a:solidFill>
                  <a:srgbClr val="000000"/>
                </a:solidFill>
              </a:rPr>
              <a:t>como</a:t>
            </a:r>
            <a:r>
              <a:rPr lang="en-GB" sz="2800" dirty="0">
                <a:solidFill>
                  <a:srgbClr val="000000"/>
                </a:solidFill>
              </a:rPr>
              <a:t> </a:t>
            </a:r>
            <a:r>
              <a:rPr lang="en-GB" sz="2800" dirty="0" err="1">
                <a:solidFill>
                  <a:srgbClr val="000000"/>
                </a:solidFill>
              </a:rPr>
              <a:t>capacitador</a:t>
            </a:r>
            <a:endParaRPr lang="en-GB" sz="28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Gestionar</a:t>
            </a:r>
            <a:r>
              <a:rPr lang="en-GB" sz="2800" dirty="0">
                <a:solidFill>
                  <a:srgbClr val="000000"/>
                </a:solidFill>
              </a:rPr>
              <a:t> el compromiso continuo de su audiencia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Repasar</a:t>
            </a:r>
            <a:r>
              <a:rPr lang="en-GB" sz="2800" dirty="0">
                <a:solidFill>
                  <a:srgbClr val="000000"/>
                </a:solidFill>
              </a:rPr>
              <a:t> con eficacia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581128"/>
            <a:ext cx="3297477" cy="219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953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GB" sz="2800" dirty="0"/>
              <a:t>Transmita - El instructor hace preguntas alrededor de la mesa/clase, por ejemplo, "¿Qué exposición tuvo a este tema - Sonia? ¿Geoff? ¿Patricia?</a:t>
            </a:r>
          </a:p>
          <a:p>
            <a:pPr eaLnBrk="1" hangingPunct="1">
              <a:buFontTx/>
              <a:buChar char="•"/>
            </a:pPr>
            <a:r>
              <a:rPr lang="en-GB" sz="2800" dirty="0"/>
              <a:t>En el aire - El instructor lanza una pregunta al aire para que todos la piensen, por ejemplo, "¿cómo va a implementar esta capacitación en su </a:t>
            </a:r>
            <a:r>
              <a:rPr lang="en-GB" sz="2800" dirty="0" err="1"/>
              <a:t>región</a:t>
            </a:r>
            <a:r>
              <a:rPr lang="en-GB" sz="2800" dirty="0"/>
              <a:t>?" Por lo general, un participante más seguro ofrecerá una respuesta voluntaria</a:t>
            </a:r>
          </a:p>
          <a:p>
            <a:endParaRPr lang="es-ES" sz="2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1152128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Técnicas de cuestionamiento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4288" y="4746664"/>
            <a:ext cx="1836863" cy="211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30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224136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42938" y="1785938"/>
            <a:ext cx="4038600" cy="4525962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Planificación</a:t>
            </a:r>
          </a:p>
          <a:p>
            <a:pPr marL="533400" indent="-533400" eaLnBrk="1" hangingPunct="1"/>
            <a:r>
              <a:rPr lang="en-GB" sz="3600"/>
              <a:t>Investigación</a:t>
            </a:r>
          </a:p>
          <a:p>
            <a:pPr marL="533400" indent="-533400" eaLnBrk="1" hangingPunct="1"/>
            <a:r>
              <a:rPr lang="en-GB" sz="3600"/>
              <a:t>Estructura</a:t>
            </a:r>
          </a:p>
          <a:p>
            <a:pPr marL="533400" indent="-533400" eaLnBrk="1" hangingPunct="1"/>
            <a:r>
              <a:rPr lang="en-GB" sz="3600"/>
              <a:t>Contenido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51325" y="1714500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Imagen</a:t>
            </a:r>
          </a:p>
          <a:p>
            <a:pPr marL="533400" indent="-533400" eaLnBrk="1" hangingPunct="1"/>
            <a:r>
              <a:rPr lang="en-GB" sz="4000" b="1">
                <a:solidFill>
                  <a:srgbClr val="FF3300"/>
                </a:solidFill>
              </a:rPr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B4E42-920C-4E11-B03C-07EBF91C7A48}" type="slidenum">
              <a:rPr lang="en-GB" smtClean="0"/>
              <a:pPr>
                <a:defRPr/>
              </a:pPr>
              <a:t>21</a:t>
            </a:fld>
            <a:endParaRPr lang="es-E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3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Repaso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/>
              <a:t>¿Cómo podemos repasar?</a:t>
            </a:r>
          </a:p>
          <a:p>
            <a:r>
              <a:rPr dirty="0"/>
              <a:t>Repase frente a un espejo</a:t>
            </a:r>
          </a:p>
          <a:p>
            <a:pPr lvl="0"/>
            <a:r>
              <a:rPr dirty="0"/>
              <a:t>Practique el contacto visual con osos de peluche alrededor de una habitación/mesa</a:t>
            </a:r>
          </a:p>
          <a:p>
            <a:pPr lvl="0"/>
            <a:r>
              <a:rPr dirty="0"/>
              <a:t>Practique tomando un sorbo de un vaso de agua mientras imparte el contenido</a:t>
            </a:r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4799848"/>
            <a:ext cx="1475656" cy="205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8987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Repaso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713387"/>
          </a:xfrm>
        </p:spPr>
        <p:txBody>
          <a:bodyPr/>
          <a:lstStyle/>
          <a:p>
            <a:pPr marL="0" lvl="0" indent="0">
              <a:buNone/>
            </a:pPr>
            <a:r>
              <a:rPr lang="en-GB" b="1" dirty="0"/>
              <a:t>¿Cómo podemos repasar?</a:t>
            </a:r>
          </a:p>
          <a:p>
            <a:pPr lvl="0"/>
            <a:r>
              <a:rPr dirty="0"/>
              <a:t>Siéntase cómodo con los silencios; no trate de llenar el silencio con palabrería (los estudiantes dan la bienvenida al silencio como una oportunidad para reunir sus propios pensamientos)</a:t>
            </a:r>
          </a:p>
          <a:p>
            <a:pPr lvl="0"/>
            <a:r>
              <a:rPr dirty="0" err="1"/>
              <a:t>Repas</a:t>
            </a:r>
            <a:r>
              <a:rPr lang="es-ES" dirty="0"/>
              <a:t>e</a:t>
            </a:r>
            <a:r>
              <a:rPr dirty="0"/>
              <a:t> usando tarjetas de mensaje</a:t>
            </a:r>
          </a:p>
          <a:p>
            <a:pPr lvl="0"/>
            <a:r>
              <a:rPr dirty="0"/>
              <a:t>S</a:t>
            </a:r>
            <a:r>
              <a:rPr lang="es-ES" dirty="0"/>
              <a:t>i es posible</a:t>
            </a:r>
            <a:r>
              <a:rPr dirty="0"/>
              <a:t>, ensaye su </a:t>
            </a:r>
            <a:r>
              <a:rPr dirty="0" err="1"/>
              <a:t>formación</a:t>
            </a:r>
            <a:r>
              <a:rPr dirty="0"/>
              <a:t> </a:t>
            </a:r>
            <a:endParaRPr lang="es-ES" dirty="0"/>
          </a:p>
          <a:p>
            <a:pPr marL="0" lvl="0" indent="0">
              <a:buNone/>
            </a:pPr>
            <a:r>
              <a:rPr lang="es-ES" dirty="0"/>
              <a:t>    </a:t>
            </a:r>
            <a:r>
              <a:rPr dirty="0"/>
              <a:t>antes de ponerla en práctica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3013" y="5157192"/>
            <a:ext cx="1740987" cy="171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826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39750" y="2005013"/>
            <a:ext cx="3178175" cy="1982787"/>
          </a:xfrm>
        </p:spPr>
        <p:txBody>
          <a:bodyPr/>
          <a:lstStyle/>
          <a:p>
            <a:pPr marL="533400" indent="-533400" eaLnBrk="1" hangingPunct="1"/>
            <a:r>
              <a:rPr dirty="0"/>
              <a:t>Planificación</a:t>
            </a:r>
          </a:p>
          <a:p>
            <a:pPr marL="533400" indent="-533400" eaLnBrk="1" hangingPunct="1"/>
            <a:r>
              <a:rPr dirty="0"/>
              <a:t>Investigación</a:t>
            </a:r>
          </a:p>
          <a:p>
            <a:pPr marL="533400" indent="-533400" eaLnBrk="1" hangingPunct="1"/>
            <a:r>
              <a:rPr dirty="0"/>
              <a:t>Estructura</a:t>
            </a:r>
          </a:p>
          <a:p>
            <a:pPr marL="533400" indent="-533400" eaLnBrk="1" hangingPunct="1"/>
            <a:r>
              <a:rPr dirty="0"/>
              <a:t>Contenido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51325" y="2060575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dirty="0"/>
              <a:t>Imagen</a:t>
            </a:r>
          </a:p>
          <a:p>
            <a:pPr marL="533400" indent="-533400" eaLnBrk="1" hangingPunct="1"/>
            <a:r>
              <a:rPr dirty="0"/>
              <a:t>Repaso</a:t>
            </a:r>
          </a:p>
          <a:p>
            <a:pPr marL="533400" indent="-533400" eaLnBrk="1" hangingPunct="1"/>
            <a:r>
              <a:rPr lang="en-GB" sz="3200" b="1">
                <a:solidFill>
                  <a:srgbClr val="FF3300"/>
                </a:solidFill>
              </a:rPr>
              <a:t>¡Más repaso!</a:t>
            </a:r>
          </a:p>
        </p:txBody>
      </p:sp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8C2738-1BFF-4144-9677-72F95D222227}" type="slidenum">
              <a:rPr lang="en-GB" smtClean="0"/>
              <a:pPr>
                <a:defRPr/>
              </a:pPr>
              <a:t>24</a:t>
            </a:fld>
            <a:endParaRPr lang="es-ES"/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1476375" y="3933825"/>
            <a:ext cx="8435975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eaLnBrk="1" hangingPunct="1">
              <a:spcBef>
                <a:spcPct val="20000"/>
              </a:spcBef>
            </a:pPr>
            <a:r>
              <a:rPr lang="en-GB" sz="2400" b="1">
                <a:solidFill>
                  <a:srgbClr val="1217EE"/>
                </a:solidFill>
              </a:rPr>
              <a:t>"Dígales lo que vaya a decirles;</a:t>
            </a:r>
          </a:p>
          <a:p>
            <a:pPr marL="342900" indent="-342900" algn="ctr" eaLnBrk="1" hangingPunct="1">
              <a:spcBef>
                <a:spcPct val="20000"/>
              </a:spcBef>
            </a:pPr>
            <a:r>
              <a:rPr lang="en-GB" sz="2400" b="1">
                <a:solidFill>
                  <a:srgbClr val="1217EE"/>
                </a:solidFill>
              </a:rPr>
              <a:t>Dígales, entonces</a:t>
            </a:r>
          </a:p>
          <a:p>
            <a:pPr marL="342900" indent="-342900" algn="ctr" eaLnBrk="1" hangingPunct="1">
              <a:spcBef>
                <a:spcPct val="20000"/>
              </a:spcBef>
            </a:pPr>
            <a:r>
              <a:rPr lang="en-GB" sz="2400" b="1">
                <a:solidFill>
                  <a:srgbClr val="1217EE"/>
                </a:solidFill>
              </a:rPr>
              <a:t>Dígales lo que les haya dicho"</a:t>
            </a:r>
          </a:p>
          <a:p>
            <a:pPr marL="342900" indent="-342900" algn="ctr" eaLnBrk="1" hangingPunct="1">
              <a:spcBef>
                <a:spcPct val="20000"/>
              </a:spcBef>
            </a:pPr>
            <a:endParaRPr lang="es-ES" sz="2400" b="1">
              <a:solidFill>
                <a:srgbClr val="1217EE"/>
              </a:solidFill>
            </a:endParaRPr>
          </a:p>
        </p:txBody>
      </p:sp>
      <p:sp>
        <p:nvSpPr>
          <p:cNvPr id="44039" name="Freeform 6"/>
          <p:cNvSpPr>
            <a:spLocks/>
          </p:cNvSpPr>
          <p:nvPr/>
        </p:nvSpPr>
        <p:spPr bwMode="auto">
          <a:xfrm>
            <a:off x="2627313" y="3861048"/>
            <a:ext cx="6192837" cy="2233613"/>
          </a:xfrm>
          <a:custGeom>
            <a:avLst/>
            <a:gdLst>
              <a:gd name="T0" fmla="*/ 0 w 3901"/>
              <a:gd name="T1" fmla="*/ 0 h 1407"/>
              <a:gd name="T2" fmla="*/ 0 w 3901"/>
              <a:gd name="T3" fmla="*/ 2147483647 h 1407"/>
              <a:gd name="T4" fmla="*/ 0 w 3901"/>
              <a:gd name="T5" fmla="*/ 2147483647 h 1407"/>
              <a:gd name="T6" fmla="*/ 0 w 3901"/>
              <a:gd name="T7" fmla="*/ 2147483647 h 1407"/>
              <a:gd name="T8" fmla="*/ 2147483647 w 3901"/>
              <a:gd name="T9" fmla="*/ 2147483647 h 1407"/>
              <a:gd name="T10" fmla="*/ 2147483647 w 3901"/>
              <a:gd name="T11" fmla="*/ 2147483647 h 1407"/>
              <a:gd name="T12" fmla="*/ 2147483647 w 3901"/>
              <a:gd name="T13" fmla="*/ 2147483647 h 1407"/>
              <a:gd name="T14" fmla="*/ 2147483647 w 3901"/>
              <a:gd name="T15" fmla="*/ 2147483647 h 1407"/>
              <a:gd name="T16" fmla="*/ 2147483647 w 3901"/>
              <a:gd name="T17" fmla="*/ 2147483647 h 1407"/>
              <a:gd name="T18" fmla="*/ 2147483647 w 3901"/>
              <a:gd name="T19" fmla="*/ 2147483647 h 1407"/>
              <a:gd name="T20" fmla="*/ 2147483647 w 3901"/>
              <a:gd name="T21" fmla="*/ 0 h 1407"/>
              <a:gd name="T22" fmla="*/ 2147483647 w 3901"/>
              <a:gd name="T23" fmla="*/ 0 h 1407"/>
              <a:gd name="T24" fmla="*/ 2147483647 w 3901"/>
              <a:gd name="T25" fmla="*/ 0 h 1407"/>
              <a:gd name="T26" fmla="*/ 0 w 3901"/>
              <a:gd name="T27" fmla="*/ 0 h 14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901"/>
              <a:gd name="T43" fmla="*/ 0 h 1407"/>
              <a:gd name="T44" fmla="*/ 3901 w 3901"/>
              <a:gd name="T45" fmla="*/ 1407 h 140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901" h="1407">
                <a:moveTo>
                  <a:pt x="0" y="0"/>
                </a:moveTo>
                <a:lnTo>
                  <a:pt x="0" y="684"/>
                </a:lnTo>
                <a:lnTo>
                  <a:pt x="0" y="977"/>
                </a:lnTo>
                <a:lnTo>
                  <a:pt x="0" y="1172"/>
                </a:lnTo>
                <a:lnTo>
                  <a:pt x="650" y="1172"/>
                </a:lnTo>
                <a:lnTo>
                  <a:pt x="244" y="1406"/>
                </a:lnTo>
                <a:lnTo>
                  <a:pt x="1625" y="1172"/>
                </a:lnTo>
                <a:lnTo>
                  <a:pt x="3900" y="1172"/>
                </a:lnTo>
                <a:lnTo>
                  <a:pt x="3900" y="977"/>
                </a:lnTo>
                <a:lnTo>
                  <a:pt x="3900" y="684"/>
                </a:lnTo>
                <a:lnTo>
                  <a:pt x="3900" y="0"/>
                </a:lnTo>
                <a:lnTo>
                  <a:pt x="1625" y="0"/>
                </a:lnTo>
                <a:lnTo>
                  <a:pt x="650" y="0"/>
                </a:lnTo>
                <a:lnTo>
                  <a:pt x="0" y="0"/>
                </a:lnTo>
              </a:path>
            </a:pathLst>
          </a:custGeom>
          <a:solidFill>
            <a:srgbClr val="CCFFFF">
              <a:alpha val="50195"/>
            </a:srgbClr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4040" name="Rectangle 7"/>
          <p:cNvSpPr>
            <a:spLocks noChangeArrowheads="1"/>
          </p:cNvSpPr>
          <p:nvPr/>
        </p:nvSpPr>
        <p:spPr bwMode="auto">
          <a:xfrm>
            <a:off x="1979613" y="4005263"/>
            <a:ext cx="5638800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ctr" eaLnBrk="1" hangingPunct="1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9" y="4349576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59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agen de signo de interrogació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/>
              <a:t>Preguntas</a:t>
            </a:r>
            <a:endParaRPr lang="es-ES" sz="5400" b="1" dirty="0"/>
          </a:p>
        </p:txBody>
      </p:sp>
    </p:spTree>
    <p:extLst>
      <p:ext uri="{BB962C8B-B14F-4D97-AF65-F5344CB8AC3E}">
        <p14:creationId xmlns:p14="http://schemas.microsoft.com/office/powerpoint/2010/main" val="36654802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75254"/>
            <a:ext cx="8229600" cy="1042384"/>
          </a:xfrm>
        </p:spPr>
        <p:txBody>
          <a:bodyPr>
            <a:normAutofit/>
          </a:bodyPr>
          <a:lstStyle/>
          <a:p>
            <a:r>
              <a:rPr lang="en-US" b="1" dirty="0"/>
              <a:t>Objetivos de la sesión</a:t>
            </a:r>
            <a:endParaRPr lang="es-ES" b="1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sz="2800" dirty="0">
                <a:solidFill>
                  <a:srgbClr val="000000"/>
                </a:solidFill>
              </a:rPr>
              <a:t>Al final de estas sesiones, los delegados podrán: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Elevar</a:t>
            </a:r>
            <a:r>
              <a:rPr lang="en-GB" sz="2800" dirty="0">
                <a:solidFill>
                  <a:srgbClr val="000000"/>
                </a:solidFill>
              </a:rPr>
              <a:t> su imagen </a:t>
            </a:r>
            <a:r>
              <a:rPr lang="en-GB" sz="2800" dirty="0" err="1">
                <a:solidFill>
                  <a:srgbClr val="000000"/>
                </a:solidFill>
              </a:rPr>
              <a:t>como</a:t>
            </a:r>
            <a:r>
              <a:rPr lang="en-GB" sz="2800" dirty="0">
                <a:solidFill>
                  <a:srgbClr val="000000"/>
                </a:solidFill>
              </a:rPr>
              <a:t> </a:t>
            </a:r>
            <a:r>
              <a:rPr lang="en-GB" sz="2800" dirty="0" err="1">
                <a:solidFill>
                  <a:srgbClr val="000000"/>
                </a:solidFill>
              </a:rPr>
              <a:t>capacitadores</a:t>
            </a:r>
            <a:endParaRPr lang="en-GB" sz="28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Gestionar</a:t>
            </a:r>
            <a:r>
              <a:rPr lang="en-GB" sz="2800" dirty="0">
                <a:solidFill>
                  <a:srgbClr val="000000"/>
                </a:solidFill>
              </a:rPr>
              <a:t> el compromiso continuo de su audiencia</a:t>
            </a:r>
          </a:p>
          <a:p>
            <a:pPr eaLnBrk="1" hangingPunct="1">
              <a:lnSpc>
                <a:spcPct val="80000"/>
              </a:lnSpc>
            </a:pPr>
            <a:r>
              <a:rPr lang="en-GB" sz="2800" dirty="0" err="1">
                <a:solidFill>
                  <a:srgbClr val="000000"/>
                </a:solidFill>
              </a:rPr>
              <a:t>Repasar</a:t>
            </a:r>
            <a:r>
              <a:rPr lang="en-GB" sz="2800" dirty="0">
                <a:solidFill>
                  <a:srgbClr val="000000"/>
                </a:solidFill>
              </a:rPr>
              <a:t> con eficacia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5184"/>
            <a:ext cx="2540016" cy="169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1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71500" y="2332038"/>
            <a:ext cx="4038600" cy="4525962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Planificación</a:t>
            </a:r>
          </a:p>
          <a:p>
            <a:pPr marL="533400" indent="-533400" eaLnBrk="1" hangingPunct="1"/>
            <a:r>
              <a:rPr lang="en-GB" sz="3600"/>
              <a:t>Investigación</a:t>
            </a:r>
          </a:p>
          <a:p>
            <a:pPr marL="533400" indent="-533400" eaLnBrk="1" hangingPunct="1"/>
            <a:r>
              <a:rPr lang="en-GB" sz="3600"/>
              <a:t>Estructura</a:t>
            </a:r>
          </a:p>
          <a:p>
            <a:pPr marL="533400" indent="-533400" eaLnBrk="1" hangingPunct="1"/>
            <a:r>
              <a:rPr lang="en-GB" sz="4000" b="1">
                <a:solidFill>
                  <a:srgbClr val="FF3300"/>
                </a:solidFill>
              </a:rPr>
              <a:t>Contenido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51325" y="2143125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Imagen</a:t>
            </a:r>
          </a:p>
          <a:p>
            <a:pPr marL="533400" indent="-533400" eaLnBrk="1" hangingPunct="1"/>
            <a:r>
              <a:rPr lang="en-GB" sz="3600"/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8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08912" cy="648072"/>
          </a:xfrm>
        </p:spPr>
        <p:txBody>
          <a:bodyPr/>
          <a:lstStyle/>
          <a:p>
            <a:r>
              <a:rPr lang="en-US" b="1" dirty="0"/>
              <a:t>Discusión sobre el contenido</a:t>
            </a:r>
            <a:endParaRPr lang="es-E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7168" y="0"/>
            <a:ext cx="1916832" cy="19168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4653136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¿En qué debemos pensar cuando creamos nuestro contenido?</a:t>
            </a:r>
            <a:endParaRPr lang="es-ES" sz="4000" dirty="0"/>
          </a:p>
        </p:txBody>
      </p:sp>
    </p:spTree>
    <p:extLst>
      <p:ext uri="{BB962C8B-B14F-4D97-AF65-F5344CB8AC3E}">
        <p14:creationId xmlns:p14="http://schemas.microsoft.com/office/powerpoint/2010/main" val="117871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6189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Consideraciones de contenido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196752"/>
            <a:ext cx="8229600" cy="54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/>
              <a:t>Contenido relevante (¿Qué me es útil?)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Materiales coloridos y llamativos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Materiales simples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Diferentes métodos de entrega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Utilice audiovisuales como apuntes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No confíes en el guión literal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No use todas las mayúsculas en PP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No use texto amarillo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Tenga en cuenta el rojo y el verde (daltonismo)</a:t>
            </a:r>
          </a:p>
        </p:txBody>
      </p:sp>
    </p:spTree>
    <p:extLst>
      <p:ext uri="{BB962C8B-B14F-4D97-AF65-F5344CB8AC3E}">
        <p14:creationId xmlns:p14="http://schemas.microsoft.com/office/powerpoint/2010/main" val="46311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6189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Consideraciones de contenido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196752"/>
            <a:ext cx="8352928" cy="54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dirty="0"/>
              <a:t>Apoye la formación con gráficos divertidos y significativos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El texto debe ser gramaticalmente correcto y sin faltas de ortografía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Si es posible, haga que alguien garantice la calidad de los materiales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Si es posible, ensaye la formación</a:t>
            </a:r>
          </a:p>
          <a:p>
            <a:pPr eaLnBrk="1" hangingPunct="1">
              <a:lnSpc>
                <a:spcPct val="90000"/>
              </a:lnSpc>
            </a:pPr>
            <a:r>
              <a:rPr dirty="0"/>
              <a:t>Utilice folletos profesionales/ayudas para </a:t>
            </a:r>
            <a:r>
              <a:rPr lang="es-ES" dirty="0"/>
              <a:t>memorizar</a:t>
            </a:r>
            <a:endParaRPr dirty="0"/>
          </a:p>
          <a:p>
            <a:pPr eaLnBrk="1" hangingPunct="1">
              <a:lnSpc>
                <a:spcPct val="90000"/>
              </a:lnSpc>
            </a:pPr>
            <a:r>
              <a:rPr dirty="0"/>
              <a:t>Mantenga los materiales de apoyo al mínimo</a:t>
            </a:r>
          </a:p>
          <a:p>
            <a:pPr eaLnBrk="1" hangingPunct="1">
              <a:lnSpc>
                <a:spcPct val="90000"/>
              </a:lnSpc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7739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6050" y="1557338"/>
            <a:ext cx="38227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4046538" y="4822825"/>
            <a:ext cx="1189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eaLnBrk="1" hangingPunct="1"/>
            <a:r>
              <a:rPr lang="en-GB" sz="3200" b="1">
                <a:latin typeface="Times New Roman" pitchFamily="18" charset="0"/>
              </a:rPr>
              <a:t>K.I.S.</a:t>
            </a:r>
          </a:p>
        </p:txBody>
      </p:sp>
    </p:spTree>
    <p:extLst>
      <p:ext uri="{BB962C8B-B14F-4D97-AF65-F5344CB8AC3E}">
        <p14:creationId xmlns:p14="http://schemas.microsoft.com/office/powerpoint/2010/main" val="630291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/>
              <a:t>Cómo simplificar</a:t>
            </a:r>
            <a:endParaRPr lang="es-E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dirty="0"/>
              <a:t> </a:t>
            </a:r>
            <a:r>
              <a:rPr dirty="0" err="1"/>
              <a:t>Incluy</a:t>
            </a:r>
            <a:r>
              <a:rPr lang="es-ES" dirty="0"/>
              <a:t>a la</a:t>
            </a:r>
            <a:r>
              <a:rPr dirty="0"/>
              <a:t> 'necesidad de saber', no 'agradable de saber' </a:t>
            </a:r>
          </a:p>
          <a:p>
            <a:pPr eaLnBrk="1" hangingPunct="1">
              <a:buFontTx/>
              <a:buChar char="•"/>
            </a:pPr>
            <a:r>
              <a:rPr dirty="0"/>
              <a:t> Utilice puntos cortos, punto por punto, como apuntes</a:t>
            </a:r>
          </a:p>
          <a:p>
            <a:pPr eaLnBrk="1" hangingPunct="1">
              <a:buFontTx/>
              <a:buChar char="•"/>
            </a:pPr>
            <a:r>
              <a:rPr dirty="0"/>
              <a:t> </a:t>
            </a:r>
            <a:r>
              <a:rPr lang="es-ES" dirty="0"/>
              <a:t>Evite</a:t>
            </a:r>
            <a:r>
              <a:rPr dirty="0"/>
              <a:t> las notas literales</a:t>
            </a:r>
          </a:p>
          <a:p>
            <a:pPr eaLnBrk="1" hangingPunct="1">
              <a:buFontTx/>
              <a:buChar char="•"/>
            </a:pPr>
            <a:r>
              <a:rPr dirty="0"/>
              <a:t> Si es apropiado, use tarjetas de apuntes</a:t>
            </a:r>
            <a:endParaRPr lang="es-ES" i="1" dirty="0"/>
          </a:p>
          <a:p>
            <a:pPr eaLnBrk="1" hangingPunct="1">
              <a:buFontTx/>
              <a:buChar char="•"/>
            </a:pPr>
            <a:r>
              <a:rPr dirty="0"/>
              <a:t> Los medios tienden a ser sobreutilizados</a:t>
            </a:r>
            <a:endParaRPr lang="es-ES" b="1" dirty="0"/>
          </a:p>
          <a:p>
            <a:pPr eaLnBrk="1" hangingPunct="1">
              <a:buFontTx/>
              <a:buChar char="•"/>
            </a:pPr>
            <a:r>
              <a:rPr dirty="0"/>
              <a:t> Cambie los medios y el método de entrega con la mayor frecuencia posible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0195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en-GB" b="1" dirty="0"/>
              <a:t>Los Siete pasos para el éxito: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71500" y="2332038"/>
            <a:ext cx="4038600" cy="4525962"/>
          </a:xfrm>
        </p:spPr>
        <p:txBody>
          <a:bodyPr/>
          <a:lstStyle/>
          <a:p>
            <a:pPr marL="533400" indent="-533400" eaLnBrk="1" hangingPunct="1"/>
            <a:r>
              <a:rPr lang="en-GB" sz="3600"/>
              <a:t>Planificación</a:t>
            </a:r>
          </a:p>
          <a:p>
            <a:pPr marL="533400" indent="-533400" eaLnBrk="1" hangingPunct="1"/>
            <a:r>
              <a:rPr lang="en-GB" sz="3600"/>
              <a:t>Investigación</a:t>
            </a:r>
          </a:p>
          <a:p>
            <a:pPr marL="533400" indent="-533400" eaLnBrk="1" hangingPunct="1"/>
            <a:r>
              <a:rPr lang="en-GB" sz="3600"/>
              <a:t>Estructura</a:t>
            </a:r>
          </a:p>
          <a:p>
            <a:pPr marL="533400" indent="-533400" eaLnBrk="1" hangingPunct="1"/>
            <a:r>
              <a:rPr lang="en-GB" sz="3600"/>
              <a:t>Contenido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251325" y="2214563"/>
            <a:ext cx="4892675" cy="3886200"/>
          </a:xfrm>
        </p:spPr>
        <p:txBody>
          <a:bodyPr/>
          <a:lstStyle/>
          <a:p>
            <a:pPr marL="533400" indent="-533400" eaLnBrk="1" hangingPunct="1"/>
            <a:r>
              <a:rPr lang="en-GB" sz="4000" b="1">
                <a:solidFill>
                  <a:srgbClr val="FF3300"/>
                </a:solidFill>
              </a:rPr>
              <a:t>Imagen</a:t>
            </a:r>
          </a:p>
          <a:p>
            <a:pPr marL="533400" indent="-533400" eaLnBrk="1" hangingPunct="1"/>
            <a:r>
              <a:rPr lang="en-GB" sz="3600"/>
              <a:t>Repaso</a:t>
            </a:r>
          </a:p>
          <a:p>
            <a:pPr marL="533400" indent="-533400" eaLnBrk="1" hangingPunct="1"/>
            <a:r>
              <a:rPr lang="en-GB" sz="3600"/>
              <a:t>¡Más repaso!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020" y="4365104"/>
            <a:ext cx="173298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12431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4562</TotalTime>
  <Words>3442</Words>
  <Application>Microsoft Office PowerPoint</Application>
  <PresentationFormat>On-screen Show (4:3)</PresentationFormat>
  <Paragraphs>373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1_Custom Design</vt:lpstr>
      <vt:lpstr>Custom Design</vt:lpstr>
      <vt:lpstr>Formación sobre ciberdelincuencia para jueces y fiscales</vt:lpstr>
      <vt:lpstr>Objetivos de la sesión</vt:lpstr>
      <vt:lpstr>Los Siete pasos para el éxito:</vt:lpstr>
      <vt:lpstr>Discusión sobre el contenido</vt:lpstr>
      <vt:lpstr>Consideraciones de contenido</vt:lpstr>
      <vt:lpstr>Consideraciones de contenido</vt:lpstr>
      <vt:lpstr>PowerPoint Presentation</vt:lpstr>
      <vt:lpstr>Cómo simplificar</vt:lpstr>
      <vt:lpstr>Los Siete pasos para el éxito:</vt:lpstr>
      <vt:lpstr>Hablar al grupo</vt:lpstr>
      <vt:lpstr>Hablar al grupo</vt:lpstr>
      <vt:lpstr>Hablar al grupo</vt:lpstr>
      <vt:lpstr>Hablar al grupo</vt:lpstr>
      <vt:lpstr>Hablar al grupo</vt:lpstr>
      <vt:lpstr>Leyes del lenguaje</vt:lpstr>
      <vt:lpstr>Leyes del lenguaje</vt:lpstr>
      <vt:lpstr>Leyes del lenguaje</vt:lpstr>
      <vt:lpstr>Técnicas de cuestionamiento</vt:lpstr>
      <vt:lpstr>Técnicas de cuestionamiento</vt:lpstr>
      <vt:lpstr>Técnicas de cuestionamiento</vt:lpstr>
      <vt:lpstr>Los Siete pasos para el éxito:</vt:lpstr>
      <vt:lpstr>Repaso</vt:lpstr>
      <vt:lpstr>Repaso</vt:lpstr>
      <vt:lpstr>Los Siete pasos para el éxito:</vt:lpstr>
      <vt:lpstr>PowerPoint Presentation</vt:lpstr>
      <vt:lpstr>Objetivos de la sesión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Tracey</dc:creator>
  <cp:lastModifiedBy>Uwe Rasmussen (Attorney at law)</cp:lastModifiedBy>
  <cp:revision>422</cp:revision>
  <cp:lastPrinted>2012-02-07T16:42:25Z</cp:lastPrinted>
  <dcterms:created xsi:type="dcterms:W3CDTF">2005-02-26T20:35:22Z</dcterms:created>
  <dcterms:modified xsi:type="dcterms:W3CDTF">2019-01-25T20:13:38Z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v-uwrasm@microsoft.com</vt:lpwstr>
  </property>
  <property fmtid="{D5CDD505-2E9C-101B-9397-08002B2CF9AE}" pid="5" name="MSIP_Label_f42aa342-8706-4288-bd11-ebb85995028c_SetDate">
    <vt:lpwstr>2019-01-25T20:13:38.3850726Z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24ff2515-93bf-4d0d-af2c-14ee6f868db4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